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embeddedFontLst>
    <p:embeddedFont>
      <p:font typeface="Proxima Nova"/>
      <p:regular r:id="rId10"/>
      <p:bold r:id="rId11"/>
      <p:italic r:id="rId12"/>
      <p:boldItalic r:id="rId13"/>
    </p:embeddedFont>
    <p:embeddedFont>
      <p:font typeface="Alfa Slab One"/>
      <p:regular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ProximaNova-bold.fntdata"/><Relationship Id="rId10" Type="http://schemas.openxmlformats.org/officeDocument/2006/relationships/font" Target="fonts/ProximaNova-regular.fntdata"/><Relationship Id="rId13" Type="http://schemas.openxmlformats.org/officeDocument/2006/relationships/font" Target="fonts/ProximaNova-boldItalic.fntdata"/><Relationship Id="rId12" Type="http://schemas.openxmlformats.org/officeDocument/2006/relationships/font" Target="fonts/ProximaNova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font" Target="fonts/AlfaSlabOne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54e2363061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54e2363061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54e2363061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54e2363061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54e5d1847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54e5d1847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4278300" y="2751163"/>
            <a:ext cx="587400" cy="0"/>
          </a:xfrm>
          <a:prstGeom prst="straightConnector1">
            <a:avLst/>
          </a:prstGeom>
          <a:noFill/>
          <a:ln cap="flat" cmpd="sng" w="762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595975"/>
            <a:ext cx="8520600" cy="19578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3165823"/>
            <a:ext cx="8520600" cy="7335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hasCustomPrompt="1" type="title"/>
          </p:nvPr>
        </p:nvSpPr>
        <p:spPr>
          <a:xfrm>
            <a:off x="311700" y="1167925"/>
            <a:ext cx="8520600" cy="19800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/>
          <p:nvPr>
            <p:ph idx="1" type="body"/>
          </p:nvPr>
        </p:nvSpPr>
        <p:spPr>
          <a:xfrm>
            <a:off x="311700" y="322425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311700" y="2480550"/>
            <a:ext cx="8114400" cy="24459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6318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490875"/>
            <a:ext cx="2808000" cy="30780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accent3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526350"/>
            <a:ext cx="5683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10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" name="Google Shape;39;p9"/>
          <p:cNvSpPr txBox="1"/>
          <p:nvPr>
            <p:ph type="title"/>
          </p:nvPr>
        </p:nvSpPr>
        <p:spPr>
          <a:xfrm>
            <a:off x="265500" y="1375599"/>
            <a:ext cx="4045200" cy="15519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0" name="Google Shape;40;p9"/>
          <p:cNvSpPr txBox="1"/>
          <p:nvPr>
            <p:ph idx="1" type="subTitle"/>
          </p:nvPr>
        </p:nvSpPr>
        <p:spPr>
          <a:xfrm>
            <a:off x="265500" y="2981125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1" name="Google Shape;41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idx="1" type="body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lfa Slab One"/>
              <a:buNone/>
              <a:defRPr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gameday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roxima Nova"/>
              <a:buChar char="●"/>
              <a:defRPr sz="18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●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●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type="ctrTitle"/>
          </p:nvPr>
        </p:nvSpPr>
        <p:spPr>
          <a:xfrm>
            <a:off x="311700" y="595975"/>
            <a:ext cx="8520600" cy="195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200">
                <a:latin typeface="Calibri"/>
                <a:ea typeface="Calibri"/>
                <a:cs typeface="Calibri"/>
                <a:sym typeface="Calibri"/>
              </a:rPr>
              <a:t>Gamification avagy játékosítás a matematika tanításában</a:t>
            </a:r>
            <a:endParaRPr b="1" sz="5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13"/>
          <p:cNvSpPr txBox="1"/>
          <p:nvPr>
            <p:ph idx="1" type="subTitle"/>
          </p:nvPr>
        </p:nvSpPr>
        <p:spPr>
          <a:xfrm>
            <a:off x="311700" y="3165823"/>
            <a:ext cx="8520600" cy="73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Barbarics Márta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Gamification avagy játékosítás</a:t>
            </a:r>
            <a:endParaRPr sz="3600"/>
          </a:p>
        </p:txBody>
      </p:sp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A játékok elemeinek használata </a:t>
            </a:r>
            <a:endParaRPr sz="3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3600"/>
              <a:t>nem játékos környezetben</a:t>
            </a:r>
            <a:endParaRPr sz="3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3600"/>
              <a:t>különböző célok elérésének érdekében</a:t>
            </a:r>
            <a:endParaRPr sz="36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3000"/>
              <a:t>(egy-egy játékelemtől összetettebb rendszerekig)</a:t>
            </a:r>
            <a:endParaRPr sz="3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Egy-egy játékelem alkalmazása</a:t>
            </a:r>
            <a:endParaRPr/>
          </a:p>
        </p:txBody>
      </p:sp>
      <p:sp>
        <p:nvSpPr>
          <p:cNvPr id="69" name="Google Shape;69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3000"/>
              <a:t>Időkorlát pl. </a:t>
            </a:r>
            <a:r>
              <a:rPr lang="en" sz="3000"/>
              <a:t>diákok bevonása</a:t>
            </a:r>
            <a:endParaRPr sz="3000"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3000"/>
              <a:t>Együttműködés/versengés pl. </a:t>
            </a:r>
            <a:r>
              <a:rPr lang="en" sz="3000"/>
              <a:t>gyakorlás élvezetessé tétele</a:t>
            </a:r>
            <a:endParaRPr sz="3000"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3000"/>
              <a:t>Jelvény pl. egyéni visszajelzés</a:t>
            </a:r>
            <a:endParaRPr sz="3000"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3000"/>
              <a:t>Küldetés pl. differenciálás </a:t>
            </a:r>
            <a:endParaRPr sz="3000"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3000"/>
              <a:t>Avatar pl. motiválás</a:t>
            </a:r>
            <a:endParaRPr sz="3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Összetettebb rendszerek, pl. értékelés</a:t>
            </a:r>
            <a:endParaRPr/>
          </a:p>
        </p:txBody>
      </p:sp>
      <p:sp>
        <p:nvSpPr>
          <p:cNvPr id="75" name="Google Shape;75;p16"/>
          <p:cNvSpPr txBox="1"/>
          <p:nvPr>
            <p:ph idx="1" type="body"/>
          </p:nvPr>
        </p:nvSpPr>
        <p:spPr>
          <a:xfrm>
            <a:off x="311700" y="1152475"/>
            <a:ext cx="4470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3000"/>
              <a:t>Pontok, mester pontok</a:t>
            </a:r>
            <a:endParaRPr sz="3000"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3000"/>
              <a:t>Szintek</a:t>
            </a:r>
            <a:endParaRPr sz="3000"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3000"/>
              <a:t>Ranglisták</a:t>
            </a:r>
            <a:endParaRPr sz="3000"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3000"/>
              <a:t>Rangok, titulusok </a:t>
            </a:r>
            <a:endParaRPr sz="3000"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3000"/>
              <a:t>Bónuszok</a:t>
            </a:r>
            <a:endParaRPr sz="3000"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3000"/>
              <a:t>...</a:t>
            </a:r>
            <a:endParaRPr sz="30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6"/>
          <p:cNvSpPr txBox="1"/>
          <p:nvPr/>
        </p:nvSpPr>
        <p:spPr>
          <a:xfrm>
            <a:off x="4782600" y="1152525"/>
            <a:ext cx="41508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roxima Nova"/>
              <a:buChar char="●"/>
            </a:pPr>
            <a:r>
              <a:rPr lang="en" sz="24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Az osztályzás káros hatásainak csökkentése</a:t>
            </a:r>
            <a:endParaRPr sz="240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roxima Nova"/>
              <a:buChar char="●"/>
            </a:pPr>
            <a:r>
              <a:rPr lang="en" sz="24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Folyamatos visszajelzés</a:t>
            </a:r>
            <a:endParaRPr sz="240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roxima Nova"/>
              <a:buChar char="●"/>
            </a:pPr>
            <a:r>
              <a:rPr lang="en" sz="24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A befektetett munka értékelése </a:t>
            </a:r>
            <a:endParaRPr sz="240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roxima Nova"/>
              <a:buChar char="●"/>
            </a:pPr>
            <a:r>
              <a:rPr lang="en" sz="24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Stresszmentesítés</a:t>
            </a:r>
            <a:endParaRPr sz="240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roxima Nova"/>
              <a:buChar char="●"/>
            </a:pPr>
            <a:r>
              <a:rPr lang="en" sz="24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Differenciálás</a:t>
            </a:r>
            <a:endParaRPr sz="240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roxima Nova"/>
              <a:buChar char="●"/>
            </a:pPr>
            <a:r>
              <a:rPr lang="en" sz="24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… </a:t>
            </a:r>
            <a:endParaRPr sz="240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Gameday">
  <a:themeElements>
    <a:clrScheme name="Gameday">
      <a:dk1>
        <a:srgbClr val="4285F4"/>
      </a:dk1>
      <a:lt1>
        <a:srgbClr val="FFFFFF"/>
      </a:lt1>
      <a:dk2>
        <a:srgbClr val="666666"/>
      </a:dk2>
      <a:lt2>
        <a:srgbClr val="D9D9D9"/>
      </a:lt2>
      <a:accent1>
        <a:srgbClr val="455A64"/>
      </a:accent1>
      <a:accent2>
        <a:srgbClr val="607D8B"/>
      </a:accent2>
      <a:accent3>
        <a:srgbClr val="FF5722"/>
      </a:accent3>
      <a:accent4>
        <a:srgbClr val="D84315"/>
      </a:accent4>
      <a:accent5>
        <a:srgbClr val="1C3AA9"/>
      </a:accent5>
      <a:accent6>
        <a:srgbClr val="FFAB40"/>
      </a:accent6>
      <a:hlink>
        <a:srgbClr val="1C3AA9"/>
      </a:hlink>
      <a:folHlink>
        <a:srgbClr val="1C3A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