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4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BCCAEAC-9320-4FAA-B87D-2067B4600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99C76C3A-2450-417C-95B8-244474EE7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34902675-5B32-4E60-9229-5866796D4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2ECF8D53-7AE9-4427-A730-ABEEE7C3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2B1CBBE8-0A82-4905-B5D9-CD5F16F89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03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061FDC0-CBC6-45C8-A0E0-3F545B25B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AB2A56F2-C6FC-4C1A-8F10-C6671D415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D659F5F-DF8A-469F-BB00-89176C84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19E4466F-1AA8-417B-86B4-8BC2319C2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6167C32D-1745-4591-817B-DC04D661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A97BCB68-1F75-46B0-A035-5893B1CB0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4E3918D7-5991-430F-84DA-41C50B428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80AB181D-3CC7-4898-B9F4-27DD2EF1F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387230F1-FAE2-4603-8815-BD0005532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713BD037-2AD8-482B-95A5-9339A209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193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F495C9D-B0B9-4326-8A9A-E231D05E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B173CC7-477F-4CA5-80B4-73B9A376E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CCDEAFAD-D1BF-441F-A155-79214670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15C75BFA-6D9B-4341-878D-21A10FCEC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AC48F6C1-BEC2-4088-8B83-BCD72B5A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557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B540421-3F2B-4069-B814-2D908738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D5D062AF-679D-49EE-A64A-4C82BF3FE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F8171CE-2B37-4072-80D4-4090A8E0F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5879A63A-121E-47D1-9B00-43BEDEB70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6868346-0E5C-4626-95A3-DBE667F9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845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5332B1E-E4FA-4250-B6BB-48123E0EA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FDDAAB1-5FD1-458B-B78E-6B8334C39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F51F4341-FAA3-4645-8603-E8EAF2EA4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D9EDB5A5-38ED-490B-8FEA-2E784066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6268315A-16F7-4F71-8624-62ADB9374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31A57804-A85C-42D2-ABCC-7D477004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677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FC75931-F59E-45C9-9146-3CE309BED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2351095C-EE24-4B95-A5AB-56CE90BFC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0F609D98-6BA9-4020-9B2D-BF218691E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70B54004-70EC-4B4D-85D6-8C815E319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EDBB8BD1-8D17-460A-BCD1-F32AED4D73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F86B33CA-7189-4740-8397-8AB52D7E6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66CFFAD8-163D-45D9-AE0E-FC931989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17278FEC-CBF5-4BBA-8974-C99B7B4A9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908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EB7FF8E-78A3-4F8E-B80E-676BF8C1B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DA884991-A90C-4096-9FE6-26C1C4AB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D96566E5-604F-4B02-84BE-3E7B8AEA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5BA6290C-F922-499B-BE13-2C110DCB2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821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C0716E49-708A-4C74-8B4D-F3A8FFDA6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B92A3F57-99E9-4C72-9BEA-D941407F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1A8FA117-22A8-49B1-85BF-89D1B7473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682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20D2CFE-2842-4AA1-B863-1D4227E9B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B3E57020-9AE7-4560-AB70-624065F23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35098DEB-544F-456D-8075-039CC1B05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C5427FCC-2481-4DC8-B536-5F32712DA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1705EDDB-9E97-4724-B763-D25A9B3A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42A32706-D0B5-41EF-A662-11433B74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167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616830D-65E4-4478-9EFD-B2473C47C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93D315E6-9E06-496C-83C5-07F0B2CF26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0E0DC525-B977-475C-AEFC-75D10E43E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03BB5A56-5CCD-4EBA-83F9-38951E59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F4BC6540-6679-43A3-B90C-EA56925FB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3C0B9133-D9D7-4496-81D3-839FC780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31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0F923BDC-9F9D-4776-BA2E-B50FCCDC7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5FF560A4-12D7-411E-A53E-5B1BEA8B7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AD15690-DB46-485D-BD4B-D2AC43929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5A530-B758-40E6-8079-D5F42929E614}" type="datetimeFigureOut">
              <a:rPr lang="hu-HU" smtClean="0"/>
              <a:t>2019.03.20.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0CDBD013-37C2-4E23-BAC6-41AAE1DFF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07306C55-BC0F-4596-B4FD-9913EA34B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66140-92DA-4D03-96C6-56F8070F7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973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0.png"/><Relationship Id="rId5" Type="http://schemas.openxmlformats.org/officeDocument/2006/relationships/image" Target="../media/image6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EAC9EE3-96D4-4D8C-9E63-140A28CD63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határozatlan paraméterek módszere a függvények szélsőértékének vizsgálatában</a:t>
            </a:r>
          </a:p>
        </p:txBody>
      </p:sp>
    </p:spTree>
    <p:extLst>
      <p:ext uri="{BB962C8B-B14F-4D97-AF65-F5344CB8AC3E}">
        <p14:creationId xmlns:p14="http://schemas.microsoft.com/office/powerpoint/2010/main" val="414036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xmlns="" id="{71A839A3-C9DF-4078-B158-0545115A3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38692"/>
                <a:ext cx="10515600" cy="5580615"/>
              </a:xfrm>
            </p:spPr>
            <p:txBody>
              <a:bodyPr>
                <a:normAutofit/>
              </a:bodyPr>
              <a:lstStyle/>
              <a:p>
                <a:r>
                  <a:rPr lang="hu-HU" dirty="0"/>
                  <a:t>Két nemnegatív a és b valós szám esetén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u-HU" dirty="0"/>
              </a:p>
              <a:p>
                <a:pPr marL="0" indent="0">
                  <a:buNone/>
                </a:pPr>
                <a:r>
                  <a:rPr lang="hu-HU" dirty="0"/>
                  <a:t>1.Következmény</a:t>
                </a:r>
                <a:br>
                  <a:rPr lang="hu-HU" dirty="0"/>
                </a:br>
                <a:r>
                  <a:rPr lang="hu-HU" dirty="0"/>
                  <a:t>	Ha a és b nemnegatív számok összege állandó, akkor szorzatuk abban az esetben maximális ha a=b.</a:t>
                </a:r>
              </a:p>
              <a:p>
                <a:pPr marL="0" indent="0">
                  <a:buNone/>
                </a:pPr>
                <a:r>
                  <a:rPr lang="hu-HU" dirty="0"/>
                  <a:t>Pl.</a:t>
                </a:r>
                <a:r>
                  <a:rPr lang="hu-HU" dirty="0">
                    <a:sym typeface="Wingdings" panose="05000000000000000000" pitchFamily="2" charset="2"/>
                  </a:rPr>
                  <a:t>: 2x+5y=100, mely x és y értékekre maximális x és y szorzata? </a:t>
                </a:r>
              </a:p>
              <a:p>
                <a:pPr marL="0" indent="0">
                  <a:buNone/>
                </a:pPr>
                <a:r>
                  <a:rPr lang="hu-HU" dirty="0">
                    <a:sym typeface="Wingdings" panose="05000000000000000000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hu-HU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×5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hu-HU" dirty="0">
                    <a:sym typeface="Wingdings" panose="05000000000000000000" pitchFamily="2" charset="2"/>
                  </a:rPr>
                  <a:t> szorzat akkor maximális, ha 2x=5y=50→  x=25,y=10)</a:t>
                </a:r>
              </a:p>
              <a:p>
                <a:pPr marL="0" indent="0">
                  <a:buNone/>
                </a:pPr>
                <a:endParaRPr lang="hu-HU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hu-HU" dirty="0"/>
                  <a:t>2.Következmény</a:t>
                </a:r>
                <a:br>
                  <a:rPr lang="hu-HU" dirty="0"/>
                </a:br>
                <a:r>
                  <a:rPr lang="hu-HU" dirty="0"/>
                  <a:t>	Ha a és b nemnegatív számok szorzata állandó, akkor összegük a=b esetben minimális.</a:t>
                </a:r>
              </a:p>
              <a:p>
                <a:pPr marL="514350" indent="-514350">
                  <a:buAutoNum type="arabicPeriod" startAt="2"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71A839A3-C9DF-4078-B158-0545115A3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38692"/>
                <a:ext cx="10515600" cy="5580615"/>
              </a:xfrm>
              <a:blipFill>
                <a:blip r:embed="rId2"/>
                <a:stretch>
                  <a:fillRect l="-1217" t="-10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37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xmlns="" id="{4269750A-F6D7-4573-BE5C-13775C11B1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1061"/>
                <a:ext cx="10515600" cy="4643852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hu-HU" dirty="0"/>
                  <a:t>3.Következmény</a:t>
                </a:r>
              </a:p>
              <a:p>
                <a:pPr marL="0" indent="0">
                  <a:buNone/>
                </a:pPr>
                <a:r>
                  <a:rPr lang="hu-HU" dirty="0"/>
                  <a:t/>
                </a:r>
                <a:br>
                  <a:rPr lang="hu-HU" dirty="0"/>
                </a:br>
                <a:r>
                  <a:rPr lang="hu-HU" dirty="0"/>
                  <a:t>	Ha 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 dirty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/>
                  <a:t> pozitív számokra érvényes, hogy összegük állandó, akkor 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×..×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/>
                  <a:t> szorzat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=..=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/>
                  <a:t> esetben maximális</a:t>
                </a:r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r>
                  <a:rPr lang="hu-HU" dirty="0"/>
                  <a:t>4.Következmény</a:t>
                </a:r>
              </a:p>
              <a:p>
                <a:pPr marL="0" indent="0">
                  <a:buNone/>
                </a:pPr>
                <a:r>
                  <a:rPr lang="hu-HU" dirty="0"/>
                  <a:t/>
                </a:r>
                <a:br>
                  <a:rPr lang="hu-HU" dirty="0"/>
                </a:br>
                <a:r>
                  <a:rPr lang="hu-HU" dirty="0"/>
                  <a:t>	Ha 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 dirty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/>
                  <a:t> pozitív számokra érvényes, hogy szorzatuk állandó, akkor 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+..+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/>
                  <a:t> összeg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=..=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/>
                  <a:t> esetben minimális</a:t>
                </a: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4269750A-F6D7-4573-BE5C-13775C11B1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1061"/>
                <a:ext cx="10515600" cy="4643852"/>
              </a:xfrm>
              <a:blipFill>
                <a:blip r:embed="rId4"/>
                <a:stretch>
                  <a:fillRect l="-1043" t="-1969" r="-110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85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xmlns="" id="{F6BA9041-59AE-4734-9DA7-8DCFF58DFA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63826"/>
                <a:ext cx="10515600" cy="6096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dirty="0" smtClean="0"/>
                  <a:t>Példa: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hu-HU" dirty="0"/>
                  <a:t/>
                </a:r>
                <a:br>
                  <a:rPr lang="hu-HU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hu-HU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hu-HU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(5−2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+8)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hu-HU" dirty="0"/>
                  <a:t> keressünk olyan x értéket, amelyre a függvény felveszi a maximumát!</a:t>
                </a:r>
              </a:p>
              <a:p>
                <a:pPr marL="0" indent="0">
                  <a:buNone/>
                </a:pPr>
                <a:r>
                  <a:rPr lang="hu-HU" dirty="0"/>
                  <a:t>5.Következmény</a:t>
                </a:r>
              </a:p>
              <a:p>
                <a:pPr marL="0" indent="0">
                  <a:buNone/>
                </a:pPr>
                <a:r>
                  <a:rPr lang="hu-HU" dirty="0"/>
                  <a:t>	Ha az a és b pozitív számokra érvényes, hogy </a:t>
                </a:r>
                <a:r>
                  <a:rPr lang="hu-HU" dirty="0" err="1"/>
                  <a:t>a+b</a:t>
                </a:r>
                <a:r>
                  <a:rPr lang="hu-HU" dirty="0"/>
                  <a:t> állandó, akkor az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u-HU" dirty="0"/>
                  <a:t> szorzat az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hu-HU" dirty="0"/>
                  <a:t> esetben maximális, ahol m és n pozitív egész számok</a:t>
                </a:r>
              </a:p>
              <a:p>
                <a:pPr marL="0" indent="0">
                  <a:buNone/>
                </a:pPr>
                <a:r>
                  <a:rPr lang="hu-HU" dirty="0"/>
                  <a:t>Behelyettesítés: a=5-2x; b=2x+8; m=3; n=5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u-H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>
                    <a:latin typeface="Aharoni" panose="02010803020104030203" pitchFamily="2" charset="-79"/>
                    <a:cs typeface="Aharoni" panose="02010803020104030203" pitchFamily="2" charset="-79"/>
                  </a:rPr>
                  <a:t>→ </a:t>
                </a:r>
                <a:r>
                  <a:rPr lang="hu-HU" dirty="0"/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6BA9041-59AE-4734-9DA7-8DCFF58DFA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63826"/>
                <a:ext cx="10515600" cy="6096000"/>
              </a:xfrm>
              <a:blipFill rotWithShape="0">
                <a:blip r:embed="rId4"/>
                <a:stretch>
                  <a:fillRect l="-1217" t="-16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16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xmlns="" id="{81CEACE2-8B40-4A1B-BC45-90B1ED4C14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44286"/>
                <a:ext cx="10515600" cy="563267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u-HU" dirty="0"/>
                  <a:t>Példa: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hu-HU" dirty="0"/>
                  <a:t/>
                </a:r>
                <a:br>
                  <a:rPr lang="hu-HU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hu-HU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hu-HU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(3−2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(3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/>
                  <a:t> keressünk olyan x értéket, melyre a függvény felveszi a maximumát!</a:t>
                </a:r>
              </a:p>
              <a:p>
                <a:pPr marL="0" indent="0">
                  <a:buNone/>
                </a:pPr>
                <a:r>
                  <a:rPr lang="hu-HU" dirty="0"/>
                  <a:t>6.Következmény</a:t>
                </a:r>
              </a:p>
              <a:p>
                <a:pPr marL="0" indent="0">
                  <a:buNone/>
                </a:pPr>
                <a:r>
                  <a:rPr lang="hu-HU" dirty="0"/>
                  <a:t>	Ha az a és b pozitív számokra érvényes, hogy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hu-HU" dirty="0"/>
                  <a:t> állandó, akkor az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u-HU" dirty="0"/>
                  <a:t> szorzat az a=b esetben maximális, ahol m és n pozitív egész számok</a:t>
                </a:r>
              </a:p>
              <a:p>
                <a:pPr marL="0" indent="0">
                  <a:buNone/>
                </a:pPr>
                <a:r>
                  <a:rPr lang="hu-HU" dirty="0"/>
                  <a:t>Behelyettesítés: a=3-2x; b=3x+1; m=3; n=2</a:t>
                </a:r>
              </a:p>
              <a:p>
                <a:pPr marL="0" indent="0">
                  <a:buNone/>
                </a:pPr>
                <a:r>
                  <a:rPr lang="hu-HU" dirty="0">
                    <a:cs typeface="Aharoni" panose="02010803020104030203" pitchFamily="2" charset="-79"/>
                  </a:rPr>
                  <a:t>3-2x = 3x+1</a:t>
                </a:r>
                <a:r>
                  <a:rPr lang="hu-HU" dirty="0">
                    <a:latin typeface="Aharoni" panose="02010803020104030203" pitchFamily="2" charset="-79"/>
                    <a:cs typeface="Aharoni" panose="02010803020104030203" pitchFamily="2" charset="-79"/>
                  </a:rPr>
                  <a:t>→ </a:t>
                </a:r>
                <a:r>
                  <a:rPr lang="hu-HU" dirty="0"/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81CEACE2-8B40-4A1B-BC45-90B1ED4C14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44286"/>
                <a:ext cx="10515600" cy="5632677"/>
              </a:xfrm>
              <a:blipFill>
                <a:blip r:embed="rId4"/>
                <a:stretch>
                  <a:fillRect l="-1217" t="-1732" r="-40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8502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alphaModFix amt="5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C4961BD-75FB-4FA9-8E00-2D1EC37D4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0574"/>
            <a:ext cx="10515600" cy="5726389"/>
          </a:xfrm>
        </p:spPr>
        <p:txBody>
          <a:bodyPr/>
          <a:lstStyle/>
          <a:p>
            <a:r>
              <a:rPr lang="hu-HU" dirty="0"/>
              <a:t>Gyakorlati alkalmazás: Egy egyenlő szárú trapézban adott az egyik alap és a szár hossza. Határozzuk meg a másik alap hosszát úgy, hogy a trapéz területe maximális legyen!</a:t>
            </a:r>
          </a:p>
        </p:txBody>
      </p:sp>
      <p:pic>
        <p:nvPicPr>
          <p:cNvPr id="1026" name="Picture 2" descr="KapcsolÃ³dÃ³ kÃ©p">
            <a:extLst>
              <a:ext uri="{FF2B5EF4-FFF2-40B4-BE49-F238E27FC236}">
                <a16:creationId xmlns:a16="http://schemas.microsoft.com/office/drawing/2014/main" xmlns="" id="{E960834A-B871-40E1-885E-1EE4BC826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24" y="2194505"/>
            <a:ext cx="4348954" cy="410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668D44FB-4E04-47C5-B69C-932C56746E6F}"/>
              </a:ext>
            </a:extLst>
          </p:cNvPr>
          <p:cNvSpPr txBox="1"/>
          <p:nvPr/>
        </p:nvSpPr>
        <p:spPr>
          <a:xfrm>
            <a:off x="1427070" y="2859541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b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DC029CB5-EBF9-47F4-8E9E-C2DADFA6212B}"/>
              </a:ext>
            </a:extLst>
          </p:cNvPr>
          <p:cNvSpPr txBox="1"/>
          <p:nvPr/>
        </p:nvSpPr>
        <p:spPr>
          <a:xfrm>
            <a:off x="530892" y="4002157"/>
            <a:ext cx="58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774BBEDD-940A-48AE-B417-803310B0BEEA}"/>
              </a:ext>
            </a:extLst>
          </p:cNvPr>
          <p:cNvSpPr txBox="1"/>
          <p:nvPr/>
        </p:nvSpPr>
        <p:spPr>
          <a:xfrm>
            <a:off x="3965982" y="3990995"/>
            <a:ext cx="58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xmlns="" id="{19D778EA-74D1-46BA-A61C-2E8AC2A49227}"/>
              </a:ext>
            </a:extLst>
          </p:cNvPr>
          <p:cNvCxnSpPr/>
          <p:nvPr/>
        </p:nvCxnSpPr>
        <p:spPr>
          <a:xfrm>
            <a:off x="1325217" y="3201617"/>
            <a:ext cx="0" cy="20931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53B37569-3FB5-4A02-B637-75AD6955342C}"/>
              </a:ext>
            </a:extLst>
          </p:cNvPr>
          <p:cNvSpPr txBox="1"/>
          <p:nvPr/>
        </p:nvSpPr>
        <p:spPr>
          <a:xfrm>
            <a:off x="440098" y="5366517"/>
            <a:ext cx="885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xmlns="" id="{2D77DC44-AC09-44AC-93F6-F3434EBA5881}"/>
                  </a:ext>
                </a:extLst>
              </p:cNvPr>
              <p:cNvSpPr txBox="1"/>
              <p:nvPr/>
            </p:nvSpPr>
            <p:spPr>
              <a:xfrm>
                <a:off x="5173902" y="1580983"/>
                <a:ext cx="5407423" cy="1767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)×</m:t>
                          </m:r>
                          <m:rad>
                            <m:radPr>
                              <m:degHide m:val="on"/>
                              <m:ctrlP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hu-H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𝒄</m:t>
                                  </m:r>
                                </m:e>
                                <m:sup>
                                  <m:r>
                                    <a:rPr lang="hu-H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hu-H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hu-H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hu-HU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hu-HU" sz="2000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hu-HU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u-HU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hu-HU" sz="20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hu-HU" sz="2000" b="1" dirty="0"/>
              </a:p>
            </p:txBody>
          </p:sp>
        </mc:Choice>
        <mc:Fallback xmlns=""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id="{2D77DC44-AC09-44AC-93F6-F3434EBA5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902" y="1580983"/>
                <a:ext cx="5407423" cy="17670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xmlns="" id="{10579D68-DBBB-4601-81C1-9EFD246503AF}"/>
                  </a:ext>
                </a:extLst>
              </p:cNvPr>
              <p:cNvSpPr txBox="1"/>
              <p:nvPr/>
            </p:nvSpPr>
            <p:spPr>
              <a:xfrm>
                <a:off x="5952467" y="3526840"/>
                <a:ext cx="423845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sz="2000" b="1" dirty="0"/>
              </a:p>
            </p:txBody>
          </p:sp>
        </mc:Choice>
        <mc:Fallback xmlns=""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10579D68-DBBB-4601-81C1-9EFD24650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467" y="3526840"/>
                <a:ext cx="4238454" cy="400110"/>
              </a:xfrm>
              <a:prstGeom prst="rect">
                <a:avLst/>
              </a:prstGeom>
              <a:blipFill>
                <a:blip r:embed="rId6"/>
                <a:stretch>
                  <a:fillRect l="-287" r="-287" b="-1538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xmlns="" id="{3ABEBA99-C118-41D3-8D43-83AA5836E7EA}"/>
                  </a:ext>
                </a:extLst>
              </p:cNvPr>
              <p:cNvSpPr txBox="1"/>
              <p:nvPr/>
            </p:nvSpPr>
            <p:spPr>
              <a:xfrm>
                <a:off x="4760307" y="4353753"/>
                <a:ext cx="7431694" cy="1905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𝒎𝒄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𝒎𝒙</m:t>
                          </m:r>
                        </m:e>
                      </m:d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𝒏𝒄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𝒏𝒙</m:t>
                          </m:r>
                        </m:e>
                      </m:d>
                    </m:oMath>
                  </m:oMathPara>
                </a14:m>
                <a:endParaRPr lang="hu-HU" sz="2000" b="1" dirty="0"/>
              </a:p>
              <a:p>
                <a:pPr/>
                <a:r>
                  <a:rPr lang="hu-HU" sz="2000" b="1" dirty="0"/>
                  <a:t/>
                </a:r>
                <a:br>
                  <a:rPr lang="hu-HU" sz="2000" b="1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hu-HU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hu-H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)→</m:t>
                      </m:r>
                      <m:r>
                        <a:rPr lang="hu-HU" sz="2000" b="1" i="1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hu-HU" sz="2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m:rPr>
                          <m:nor/>
                        </m:rPr>
                        <a:rPr lang="hu-HU" sz="2000" b="1" dirty="0"/>
                        <m:t>, </m:t>
                      </m:r>
                      <m:r>
                        <a:rPr lang="hu-HU" sz="2000" b="1" i="1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hu-HU" sz="2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_−</m:t>
                          </m:r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hu-HU" sz="2000" b="1" dirty="0"/>
              </a:p>
              <a:p>
                <a:endParaRPr lang="hu-HU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𝒎𝒄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𝒏𝒄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𝒎𝒙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𝒏𝒙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nem</m:t>
                      </m:r>
                      <m: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</m:t>
                      </m:r>
                      <m: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ü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gghet</m:t>
                      </m:r>
                      <m: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ő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a:rPr lang="hu-H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hu-H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</m:t>
                      </m:r>
                      <m:r>
                        <a:rPr lang="hu-HU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hu-HU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hu-HU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hu-HU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hu-HU" sz="2000" b="1" dirty="0"/>
              </a:p>
            </p:txBody>
          </p:sp>
        </mc:Choice>
        <mc:Fallback xmlns=""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3ABEBA99-C118-41D3-8D43-83AA5836E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307" y="4353753"/>
                <a:ext cx="7431694" cy="1905458"/>
              </a:xfrm>
              <a:prstGeom prst="rect">
                <a:avLst/>
              </a:prstGeom>
              <a:blipFill>
                <a:blip r:embed="rId7"/>
                <a:stretch>
                  <a:fillRect b="-191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xmlns="" id="{F27C641E-BEDB-4B83-9EDE-72BF583819C6}"/>
                  </a:ext>
                </a:extLst>
              </p:cNvPr>
              <p:cNvSpPr txBox="1"/>
              <p:nvPr/>
            </p:nvSpPr>
            <p:spPr>
              <a:xfrm>
                <a:off x="824948" y="1690373"/>
                <a:ext cx="3548269" cy="629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000" b="1" dirty="0"/>
                  <a:t>Megoldás: </a:t>
                </a:r>
                <a14:m>
                  <m:oMath xmlns:m="http://schemas.openxmlformats.org/officeDocument/2006/math">
                    <m:r>
                      <a:rPr lang="hu-HU" sz="20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hu-HU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0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hu-HU" sz="20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2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hu-HU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hu-HU" sz="20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u-HU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u-HU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hu-HU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hu-HU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000" b="1" i="1" smtClean="0">
                                <a:latin typeface="Cambria Math" panose="02040503050406030204" pitchFamily="18" charset="0"/>
                              </a:rPr>
                              <m:t>𝟖</m:t>
                            </m:r>
                            <m:sSup>
                              <m:sSupPr>
                                <m:ctrlPr>
                                  <a:rPr lang="hu-HU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u-HU" sz="20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  <m:sup>
                                <m:r>
                                  <a:rPr lang="hu-HU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hu-HU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hu-HU" b="1" dirty="0"/>
              </a:p>
            </p:txBody>
          </p:sp>
        </mc:Choice>
        <mc:Fallback xmlns=""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F27C641E-BEDB-4B83-9EDE-72BF583819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948" y="1690373"/>
                <a:ext cx="3548269" cy="629018"/>
              </a:xfrm>
              <a:prstGeom prst="rect">
                <a:avLst/>
              </a:prstGeom>
              <a:blipFill>
                <a:blip r:embed="rId8"/>
                <a:stretch>
                  <a:fillRect l="-1718" b="-679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9002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3" grpId="0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C4961BD-75FB-4FA9-8E00-2D1EC37D4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0574"/>
            <a:ext cx="10515600" cy="5726389"/>
          </a:xfrm>
        </p:spPr>
        <p:txBody>
          <a:bodyPr/>
          <a:lstStyle/>
          <a:p>
            <a:r>
              <a:rPr lang="hu-HU" dirty="0"/>
              <a:t>Konkrétan: Egy egyenlő szárú trapézban az egyik alap 7 cm a szár pedig 2 cm. Határozzuk meg a másik alap hosszát úgy, hogy a trapéz területe maximális legyen!</a:t>
            </a:r>
          </a:p>
        </p:txBody>
      </p:sp>
      <p:pic>
        <p:nvPicPr>
          <p:cNvPr id="1026" name="Picture 2" descr="KapcsolÃ³dÃ³ kÃ©p">
            <a:extLst>
              <a:ext uri="{FF2B5EF4-FFF2-40B4-BE49-F238E27FC236}">
                <a16:creationId xmlns:a16="http://schemas.microsoft.com/office/drawing/2014/main" xmlns="" id="{E960834A-B871-40E1-885E-1EE4BC826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24" y="2194505"/>
            <a:ext cx="4348954" cy="410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668D44FB-4E04-47C5-B69C-932C56746E6F}"/>
              </a:ext>
            </a:extLst>
          </p:cNvPr>
          <p:cNvSpPr txBox="1"/>
          <p:nvPr/>
        </p:nvSpPr>
        <p:spPr>
          <a:xfrm>
            <a:off x="1427070" y="2859541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b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DC029CB5-EBF9-47F4-8E9E-C2DADFA6212B}"/>
              </a:ext>
            </a:extLst>
          </p:cNvPr>
          <p:cNvSpPr txBox="1"/>
          <p:nvPr/>
        </p:nvSpPr>
        <p:spPr>
          <a:xfrm>
            <a:off x="530892" y="4002157"/>
            <a:ext cx="58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774BBEDD-940A-48AE-B417-803310B0BEEA}"/>
              </a:ext>
            </a:extLst>
          </p:cNvPr>
          <p:cNvSpPr txBox="1"/>
          <p:nvPr/>
        </p:nvSpPr>
        <p:spPr>
          <a:xfrm>
            <a:off x="3965982" y="3990995"/>
            <a:ext cx="58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xmlns="" id="{19D778EA-74D1-46BA-A61C-2E8AC2A49227}"/>
              </a:ext>
            </a:extLst>
          </p:cNvPr>
          <p:cNvCxnSpPr/>
          <p:nvPr/>
        </p:nvCxnSpPr>
        <p:spPr>
          <a:xfrm>
            <a:off x="1325217" y="3201617"/>
            <a:ext cx="0" cy="20931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53B37569-3FB5-4A02-B637-75AD6955342C}"/>
              </a:ext>
            </a:extLst>
          </p:cNvPr>
          <p:cNvSpPr txBox="1"/>
          <p:nvPr/>
        </p:nvSpPr>
        <p:spPr>
          <a:xfrm>
            <a:off x="440098" y="5366517"/>
            <a:ext cx="885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xmlns="" id="{2D77DC44-AC09-44AC-93F6-F3434EBA5881}"/>
                  </a:ext>
                </a:extLst>
              </p:cNvPr>
              <p:cNvSpPr txBox="1"/>
              <p:nvPr/>
            </p:nvSpPr>
            <p:spPr>
              <a:xfrm>
                <a:off x="5181064" y="2088111"/>
                <a:ext cx="4026420" cy="1103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  <m: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hu-H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hu-H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hu-HU" sz="2000" b="1" dirty="0"/>
              </a:p>
            </p:txBody>
          </p:sp>
        </mc:Choice>
        <mc:Fallback xmlns=""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id="{2D77DC44-AC09-44AC-93F6-F3434EBA5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064" y="2088111"/>
                <a:ext cx="4026420" cy="11035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xmlns="" id="{10579D68-DBBB-4601-81C1-9EFD246503AF}"/>
                  </a:ext>
                </a:extLst>
              </p:cNvPr>
              <p:cNvSpPr txBox="1"/>
              <p:nvPr/>
            </p:nvSpPr>
            <p:spPr>
              <a:xfrm>
                <a:off x="5512904" y="3526840"/>
                <a:ext cx="51020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sz="2000" b="1" dirty="0"/>
              </a:p>
            </p:txBody>
          </p:sp>
        </mc:Choice>
        <mc:Fallback xmlns=""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10579D68-DBBB-4601-81C1-9EFD24650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904" y="3526840"/>
                <a:ext cx="5102087" cy="400110"/>
              </a:xfrm>
              <a:prstGeom prst="rect">
                <a:avLst/>
              </a:prstGeom>
              <a:blipFill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xmlns="" id="{3ABEBA99-C118-41D3-8D43-83AA5836E7EA}"/>
                  </a:ext>
                </a:extLst>
              </p:cNvPr>
              <p:cNvSpPr txBox="1"/>
              <p:nvPr/>
            </p:nvSpPr>
            <p:spPr>
              <a:xfrm>
                <a:off x="4549078" y="4353753"/>
                <a:ext cx="7642923" cy="703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𝒎𝒙</m:t>
                          </m:r>
                        </m:e>
                      </m:d>
                      <m:d>
                        <m:dPr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𝒏𝒙</m:t>
                          </m:r>
                        </m:e>
                      </m:d>
                    </m:oMath>
                  </m:oMathPara>
                </a14:m>
                <a:endParaRPr lang="hu-HU" sz="2000" b="1" dirty="0"/>
              </a:p>
              <a:p>
                <a:r>
                  <a:rPr lang="hu-HU" b="1" dirty="0">
                    <a:ea typeface="Cambria Math" panose="02040503050406030204" pitchFamily="18" charset="0"/>
                  </a:rPr>
                  <a:t>14</a:t>
                </a:r>
                <a14:m>
                  <m:oMath xmlns:m="http://schemas.openxmlformats.org/officeDocument/2006/math"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𝒎𝒙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𝒏𝒙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nem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ü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gghet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ő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hu-H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→</m:t>
                    </m:r>
                    <m:r>
                      <a:rPr lang="hu-HU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hu-HU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u-HU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hu-HU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hu-HU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hu-HU" sz="2000" b="1" dirty="0"/>
              </a:p>
            </p:txBody>
          </p:sp>
        </mc:Choice>
        <mc:Fallback xmlns=""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3ABEBA99-C118-41D3-8D43-83AA5836E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078" y="4353753"/>
                <a:ext cx="7642923" cy="703206"/>
              </a:xfrm>
              <a:prstGeom prst="rect">
                <a:avLst/>
              </a:prstGeom>
              <a:blipFill>
                <a:blip r:embed="rId6"/>
                <a:stretch>
                  <a:fillRect l="-638" b="-862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xmlns="" id="{15D4B6F6-3DCA-4803-A841-AEA6162477AD}"/>
                  </a:ext>
                </a:extLst>
              </p:cNvPr>
              <p:cNvSpPr txBox="1"/>
              <p:nvPr/>
            </p:nvSpPr>
            <p:spPr>
              <a:xfrm>
                <a:off x="2517913" y="5699656"/>
                <a:ext cx="9233989" cy="648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b="1" dirty="0">
                    <a:ea typeface="Cambria Math" panose="02040503050406030204" pitchFamily="18" charset="0"/>
                  </a:rPr>
                  <a:t>7</a:t>
                </a:r>
                <a14:m>
                  <m:oMath xmlns:m="http://schemas.openxmlformats.org/officeDocument/2006/math">
                    <m:r>
                      <a:rPr lang="hu-H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hu-H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u-H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d>
                      <m:dPr>
                        <m:ctrlPr>
                          <a:rPr lang="hu-H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hu-H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u-H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hu-H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u-H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hu-H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hu-H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</m:t>
                    </m:r>
                    <m:r>
                      <a:rPr lang="hu-HU" sz="2400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hu-HU" sz="2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hu-HU" sz="2400" b="1" dirty="0"/>
                  <a:t> , </a:t>
                </a:r>
                <a14:m>
                  <m:oMath xmlns:m="http://schemas.openxmlformats.org/officeDocument/2006/math">
                    <m:r>
                      <a:rPr lang="hu-HU" sz="24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hu-HU" sz="2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_−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hu-HU" sz="2400" b="1" dirty="0"/>
              </a:p>
            </p:txBody>
          </p:sp>
        </mc:Choice>
        <mc:Fallback xmlns=""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15D4B6F6-3DCA-4803-A841-AEA616247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913" y="5699656"/>
                <a:ext cx="9233989" cy="648704"/>
              </a:xfrm>
              <a:prstGeom prst="rect">
                <a:avLst/>
              </a:prstGeom>
              <a:blipFill>
                <a:blip r:embed="rId7"/>
                <a:stretch>
                  <a:fillRect l="-990" b="-566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xmlns="" id="{F27C641E-BEDB-4B83-9EDE-72BF583819C6}"/>
                  </a:ext>
                </a:extLst>
              </p:cNvPr>
              <p:cNvSpPr txBox="1"/>
              <p:nvPr/>
            </p:nvSpPr>
            <p:spPr>
              <a:xfrm>
                <a:off x="24264" y="1690373"/>
                <a:ext cx="4348954" cy="585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000" b="1" dirty="0"/>
                  <a:t>Megoldás: </a:t>
                </a:r>
                <a14:m>
                  <m:oMath xmlns:m="http://schemas.openxmlformats.org/officeDocument/2006/math">
                    <m:r>
                      <a:rPr lang="hu-HU" sz="20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hu-HU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0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hu-HU" sz="20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hu-HU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hu-HU" sz="20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u-HU" sz="2000" b="1" i="1" smtClean="0">
                                <a:latin typeface="Cambria Math" panose="02040503050406030204" pitchFamily="18" charset="0"/>
                              </a:rPr>
                              <m:t>𝟒𝟗</m:t>
                            </m:r>
                            <m:r>
                              <a:rPr lang="hu-HU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000" b="1" i="1" smtClean="0"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hu-HU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hu-HU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e>
                        </m:rad>
                      </m:num>
                      <m:den>
                        <m:r>
                          <a:rPr lang="hu-HU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hu-HU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u-HU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</m:oMath>
                </a14:m>
                <a:endParaRPr lang="hu-HU" sz="2000" b="1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F27C641E-BEDB-4B83-9EDE-72BF583819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4" y="1690373"/>
                <a:ext cx="4348954" cy="585994"/>
              </a:xfrm>
              <a:prstGeom prst="rect">
                <a:avLst/>
              </a:prstGeom>
              <a:blipFill>
                <a:blip r:embed="rId8"/>
                <a:stretch>
                  <a:fillRect l="-1543" b="-729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772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xmlns="" id="{C3389D08-0758-4926-BCBA-EFD01EAA21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0817"/>
                <a:ext cx="10515600" cy="624177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sz="3600" dirty="0"/>
                  <a:t>Példa:</a:t>
                </a:r>
                <a14:m>
                  <m:oMath xmlns:m="http://schemas.openxmlformats.org/officeDocument/2006/math">
                    <m:r>
                      <a:rPr lang="hu-HU" sz="3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hu-HU" sz="36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hu-HU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hu-HU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u-HU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hu-HU" sz="3600" dirty="0"/>
                  <a:t/>
                </a:r>
                <a:br>
                  <a:rPr lang="hu-HU" sz="36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sz="360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hu-HU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hu-HU" sz="36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hu-HU" sz="36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(3−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hu-HU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hu-H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(3</m:t>
                        </m:r>
                        <m:r>
                          <a:rPr lang="hu-H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hu-H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hu-H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sz="3600" dirty="0"/>
                  <a:t> keressünk olyan x értéket, melyre a függvény felveszi a maximumát! </a:t>
                </a:r>
              </a:p>
              <a:p>
                <a:pPr marL="0" indent="0">
                  <a:buNone/>
                </a:pPr>
                <a:endParaRPr lang="hu-HU" sz="3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sz="36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3−5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×(3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</m:t>
                    </m:r>
                    <m:r>
                      <a:rPr lang="hu-HU" sz="3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3600" dirty="0"/>
                  <a:t>= állandó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sz="3600" b="0" i="1" smtClean="0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3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𝑐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+2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𝑑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+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𝑥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haroni" panose="020B0604020202020204" pitchFamily="2" charset="-79"/>
                      </a:rPr>
                      <m:t>×(3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haroni" panose="020B0604020202020204" pitchFamily="2" charset="-79"/>
                      </a:rPr>
                      <m:t>𝑑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haroni" panose="020B0604020202020204" pitchFamily="2" charset="-79"/>
                      </a:rPr>
                      <m:t>−5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haroni" panose="020B0604020202020204" pitchFamily="2" charset="-79"/>
                      </a:rPr>
                      <m:t>𝑐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haroni" panose="020B0604020202020204" pitchFamily="2" charset="-79"/>
                      </a:rPr>
                      <m:t>)</m:t>
                    </m:r>
                  </m:oMath>
                </a14:m>
                <a:r>
                  <a:rPr lang="hu-HU" sz="3600" b="0" dirty="0">
                    <a:latin typeface="Cambria Math" panose="02040503050406030204" pitchFamily="18" charset="0"/>
                    <a:cs typeface="Aharoni" panose="020B0604020202020204" pitchFamily="2" charset="-79"/>
                  </a:rPr>
                  <a:t>=állandó </a:t>
                </a:r>
                <a:r>
                  <a:rPr lang="hu-HU" sz="3600" b="0" dirty="0">
                    <a:latin typeface="Aharoni" panose="02010803020104030203" pitchFamily="2" charset="-79"/>
                    <a:cs typeface="Aharoni" panose="02010803020104030203" pitchFamily="2" charset="-79"/>
                  </a:rPr>
                  <a:t>→</a:t>
                </a:r>
                <a14:m>
                  <m:oMath xmlns:m="http://schemas.openxmlformats.org/officeDocument/2006/math">
                    <m:r>
                      <a:rPr lang="hu-HU" sz="3600" b="0" i="0" smtClean="0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 </m:t>
                    </m:r>
                    <m:r>
                      <a:rPr lang="hu-HU" sz="3600" i="1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3</m:t>
                    </m:r>
                    <m:r>
                      <a:rPr lang="hu-HU" sz="3600" i="1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𝑑</m:t>
                    </m:r>
                    <m:r>
                      <a:rPr lang="hu-HU" sz="3600" i="1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=5</m:t>
                    </m:r>
                    <m:r>
                      <a:rPr lang="hu-HU" sz="3600" i="1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𝑐</m:t>
                    </m:r>
                    <m:r>
                      <a:rPr lang="hu-HU" sz="3600" i="1">
                        <a:latin typeface="Cambria Math" panose="02040503050406030204" pitchFamily="18" charset="0"/>
                        <a:cs typeface="Aharoni" panose="020B0604020202020204" pitchFamily="2" charset="-79"/>
                      </a:rPr>
                      <m:t> </m:t>
                    </m:r>
                  </m:oMath>
                </a14:m>
                <a:endParaRPr lang="hu-HU" sz="3600" i="1" dirty="0">
                  <a:latin typeface="Cambria Math" panose="02040503050406030204" pitchFamily="18" charset="0"/>
                  <a:cs typeface="Aharoni" panose="020B0604020202020204" pitchFamily="2" charset="-79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𝑐𝑥</m:t>
                        </m:r>
                      </m:num>
                      <m:den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sz="3600" dirty="0"/>
                  <a:t> </a:t>
                </a:r>
                <a:endParaRPr lang="hu-HU" sz="3600" i="1" dirty="0">
                  <a:latin typeface="Cambria Math" panose="02040503050406030204" pitchFamily="18" charset="0"/>
                  <a:cs typeface="Aharoni" panose="020B0604020202020204" pitchFamily="2" charset="-79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hu-HU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hu-HU" sz="3600" dirty="0"/>
                  <a:t> 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C3389D08-0758-4926-BCBA-EFD01EAA21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0817"/>
                <a:ext cx="10515600" cy="6241774"/>
              </a:xfrm>
              <a:blipFill>
                <a:blip r:embed="rId4"/>
                <a:stretch>
                  <a:fillRect l="-1797" t="-234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0820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D286F7C-A1F4-4BDA-A7A2-47B329D29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7200" b="1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55713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160</Words>
  <Application>Microsoft Office PowerPoint</Application>
  <PresentationFormat>Szélesvásznú</PresentationFormat>
  <Paragraphs>53</Paragraphs>
  <Slides>9</Slides>
  <Notes>0</Notes>
  <HiddenSlides>2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Cambria Math</vt:lpstr>
      <vt:lpstr>Wingdings</vt:lpstr>
      <vt:lpstr>Office-téma</vt:lpstr>
      <vt:lpstr>A határozatlan paraméterek módszere a függvények szélsőértékének vizsgálatában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Középértékekkel megoldható feladatok</dc:title>
  <dc:creator>Barnabas Tarcali</dc:creator>
  <cp:lastModifiedBy>BrutalisFizika</cp:lastModifiedBy>
  <cp:revision>54</cp:revision>
  <dcterms:created xsi:type="dcterms:W3CDTF">2018-04-10T14:49:29Z</dcterms:created>
  <dcterms:modified xsi:type="dcterms:W3CDTF">2019-03-20T11:04:08Z</dcterms:modified>
</cp:coreProperties>
</file>