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18"/>
  </p:notesMasterIdLst>
  <p:sldIdLst>
    <p:sldId id="256" r:id="rId2"/>
    <p:sldId id="257" r:id="rId3"/>
    <p:sldId id="270" r:id="rId4"/>
    <p:sldId id="275" r:id="rId5"/>
    <p:sldId id="262" r:id="rId6"/>
    <p:sldId id="279" r:id="rId7"/>
    <p:sldId id="261" r:id="rId8"/>
    <p:sldId id="280" r:id="rId9"/>
    <p:sldId id="271" r:id="rId10"/>
    <p:sldId id="273" r:id="rId11"/>
    <p:sldId id="281" r:id="rId12"/>
    <p:sldId id="266" r:id="rId13"/>
    <p:sldId id="276" r:id="rId14"/>
    <p:sldId id="272" r:id="rId15"/>
    <p:sldId id="277" r:id="rId16"/>
    <p:sldId id="267" r:id="rId17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00"/>
    <a:srgbClr val="33CCFF"/>
    <a:srgbClr val="3399FF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8" autoAdjust="0"/>
    <p:restoredTop sz="94737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E3DC7EB-4A8D-4F6F-9D7B-58B50BC12688}" type="datetimeFigureOut">
              <a:rPr lang="hu-HU"/>
              <a:pPr>
                <a:defRPr/>
              </a:pPr>
              <a:t>2018.01.26.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212C106-D68E-43CF-BC4F-85EE81E7E4E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5365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altLang="hu-HU" smtClean="0"/>
          </a:p>
        </p:txBody>
      </p:sp>
      <p:sp>
        <p:nvSpPr>
          <p:cNvPr id="24580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F7F22C-34B0-4CEE-8843-6E661B333358}" type="slidenum">
              <a:rPr lang="hu-HU" altLang="hu-HU"/>
              <a:pPr eaLnBrk="1" hangingPunct="1"/>
              <a:t>2</a:t>
            </a:fld>
            <a:endParaRPr lang="hu-HU" alt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Egyenes összekötő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Cím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25" name="Alcím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6" name="Dátum helye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7" name="Élőláb helye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8D5DB9D-A452-4737-A423-0FE4D0BBE2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9425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40859-09F7-4029-BF80-99F09D78D2A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000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BBAAFDC-6742-4EB9-89A2-F5C32CECB9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9872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7A309-EC7E-4BC5-ABBC-AD3F1475460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174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93102-CC18-41E3-BD1E-11D07FF1614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168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8CEC08-0B4D-4378-B848-49297A437AA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993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587C0-4EEB-40F9-99AD-EC5CC2982BC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62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00C08-456A-4E59-A7B2-0B8E2B0E48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676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D6CFD-20D3-4D68-A7A7-D86DBCDD80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157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342B4-0C80-44E8-87F2-9EAA83181EB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38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82FBD-55B3-431B-9F45-767A4D83350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151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Téglalap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Kép hely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7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A40599-4851-43FF-9444-4CBCC163A5B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61796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Cím helye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30" name="Szöveg helye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27" name="Dátum helye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69E87B4-4177-4A49-B62B-00266DE7C90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0" r:id="rId2"/>
    <p:sldLayoutId id="2147483908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9" r:id="rId9"/>
    <p:sldLayoutId id="2147483906" r:id="rId10"/>
    <p:sldLayoutId id="2147483910" r:id="rId11"/>
    <p:sldLayoutId id="214748391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i="1" smtClean="0">
                <a:solidFill>
                  <a:schemeClr val="tx1"/>
                </a:solidFill>
                <a:latin typeface="Monotype Corsiva" pitchFamily="66" charset="0"/>
              </a:rPr>
              <a:t>ELTE matematika képzések, </a:t>
            </a:r>
            <a:br>
              <a:rPr lang="hu-HU" altLang="hu-HU" i="1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hu-HU" altLang="hu-HU" i="1" smtClean="0">
                <a:solidFill>
                  <a:schemeClr val="tx1"/>
                </a:solidFill>
                <a:latin typeface="Monotype Corsiva" pitchFamily="66" charset="0"/>
              </a:rPr>
              <a:t>tanári szak</a:t>
            </a:r>
          </a:p>
        </p:txBody>
      </p:sp>
      <p:sp>
        <p:nvSpPr>
          <p:cNvPr id="7171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800850" cy="1752600"/>
          </a:xfrm>
          <a:noFill/>
        </p:spPr>
        <p:txBody>
          <a:bodyPr/>
          <a:lstStyle/>
          <a:p>
            <a:r>
              <a:rPr lang="hu-HU" altLang="hu-HU" smtClean="0">
                <a:latin typeface="Elephant" pitchFamily="18" charset="0"/>
              </a:rPr>
              <a:t>Simon Péter</a:t>
            </a:r>
          </a:p>
          <a:p>
            <a:r>
              <a:rPr lang="hu-HU" altLang="hu-HU" smtClean="0">
                <a:latin typeface="Elephant" pitchFamily="18" charset="0"/>
              </a:rPr>
              <a:t>ELTE, Matematikai Intézet</a:t>
            </a:r>
          </a:p>
          <a:p>
            <a:r>
              <a:rPr lang="hu-HU" altLang="hu-HU" sz="2800" smtClean="0">
                <a:latin typeface="Elephant" pitchFamily="18" charset="0"/>
              </a:rPr>
              <a:t>igazgató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dirty="0">
                <a:latin typeface="Monotype Corsiva" pitchFamily="66" charset="0"/>
              </a:rPr>
              <a:t>Végzett </a:t>
            </a:r>
            <a:r>
              <a:rPr lang="hu-HU" altLang="hu-HU" dirty="0" smtClean="0">
                <a:latin typeface="Monotype Corsiva" pitchFamily="66" charset="0"/>
              </a:rPr>
              <a:t> hallgatók </a:t>
            </a:r>
            <a:r>
              <a:rPr lang="hu-HU" altLang="hu-HU" dirty="0">
                <a:latin typeface="Monotype Corsiva" pitchFamily="66" charset="0"/>
              </a:rPr>
              <a:t>elhelyezkedése</a:t>
            </a:r>
          </a:p>
        </p:txBody>
      </p:sp>
      <p:sp>
        <p:nvSpPr>
          <p:cNvPr id="1638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hu-HU" altLang="hu-HU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468313" y="1557338"/>
          <a:ext cx="7632699" cy="3887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183"/>
                <a:gridCol w="1998183"/>
                <a:gridCol w="1998183"/>
                <a:gridCol w="1638150"/>
              </a:tblGrid>
              <a:tr h="1132365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Szoftverfejlesztés,</a:t>
                      </a:r>
                    </a:p>
                    <a:p>
                      <a:r>
                        <a:rPr lang="hu-HU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programozás</a:t>
                      </a:r>
                    </a:p>
                    <a:p>
                      <a:r>
                        <a:rPr lang="hu-HU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adatbányászat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Bank, pénzügy,</a:t>
                      </a:r>
                    </a:p>
                    <a:p>
                      <a:r>
                        <a:rPr lang="hu-HU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biztosító,</a:t>
                      </a:r>
                    </a:p>
                    <a:p>
                      <a:r>
                        <a:rPr lang="hu-HU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telekommunikáció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Oktatás,</a:t>
                      </a:r>
                    </a:p>
                    <a:p>
                      <a:r>
                        <a:rPr lang="hu-HU" sz="18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kutatás,</a:t>
                      </a:r>
                    </a:p>
                    <a:p>
                      <a:r>
                        <a:rPr lang="hu-HU" sz="18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doktori</a:t>
                      </a:r>
                      <a:endParaRPr lang="hu-H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8" marR="91438" marT="45712" marB="45712"/>
                </a:tc>
              </a:tr>
              <a:tr h="459237">
                <a:tc>
                  <a:txBody>
                    <a:bodyPr/>
                    <a:lstStyle/>
                    <a:p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100–200 ezer Ft</a:t>
                      </a:r>
                      <a:endParaRPr lang="hu-HU" sz="16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2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5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</a:tr>
              <a:tr h="459237">
                <a:tc>
                  <a:txBody>
                    <a:bodyPr/>
                    <a:lstStyle/>
                    <a:p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200–300 ezer Ft</a:t>
                      </a:r>
                      <a:endParaRPr lang="hu-HU" sz="16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2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1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12" marB="45712"/>
                </a:tc>
              </a:tr>
              <a:tr h="459237">
                <a:tc>
                  <a:txBody>
                    <a:bodyPr/>
                    <a:lstStyle/>
                    <a:p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300–400 ezer Ft</a:t>
                      </a:r>
                      <a:endParaRPr lang="hu-HU" sz="16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4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4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1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</a:tr>
              <a:tr h="459237">
                <a:tc>
                  <a:txBody>
                    <a:bodyPr/>
                    <a:lstStyle/>
                    <a:p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400–500 ezer Ft</a:t>
                      </a:r>
                      <a:endParaRPr lang="hu-HU" sz="16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1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</a:tr>
              <a:tr h="459237">
                <a:tc>
                  <a:txBody>
                    <a:bodyPr/>
                    <a:lstStyle/>
                    <a:p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 ezer Ft felett</a:t>
                      </a:r>
                      <a:endParaRPr lang="hu-HU" sz="16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2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3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12" marB="45712"/>
                </a:tc>
              </a:tr>
              <a:tr h="459237"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Összesen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10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8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7</a:t>
                      </a:r>
                      <a:endParaRPr lang="hu-HU" sz="1800" dirty="0"/>
                    </a:p>
                  </a:txBody>
                  <a:tcPr marL="91438" marR="91438" marT="45712" marB="4571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>
          <a:xfrm>
            <a:off x="611560" y="-99392"/>
            <a:ext cx="72390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sz="2800" dirty="0">
                <a:latin typeface="Monotype Corsiva" pitchFamily="66" charset="0"/>
              </a:rPr>
              <a:t>Interjúk </a:t>
            </a:r>
            <a:r>
              <a:rPr lang="hu-HU" altLang="hu-HU" sz="2800" dirty="0" smtClean="0">
                <a:latin typeface="Monotype Corsiva" pitchFamily="66" charset="0"/>
              </a:rPr>
              <a:t> volt  </a:t>
            </a:r>
            <a:r>
              <a:rPr lang="hu-HU" altLang="hu-HU" sz="2800" dirty="0" err="1" smtClean="0">
                <a:latin typeface="Monotype Corsiva" pitchFamily="66" charset="0"/>
              </a:rPr>
              <a:t>ELTÉ-s</a:t>
            </a:r>
            <a:r>
              <a:rPr lang="hu-HU" altLang="hu-HU" sz="2800" dirty="0" smtClean="0">
                <a:latin typeface="Monotype Corsiva" pitchFamily="66" charset="0"/>
              </a:rPr>
              <a:t>  hallgatókkal</a:t>
            </a:r>
            <a:endParaRPr lang="hu-HU" altLang="hu-HU" sz="2800" dirty="0">
              <a:latin typeface="Monotype Corsiva" pitchFamily="66" charset="0"/>
            </a:endParaRPr>
          </a:p>
        </p:txBody>
      </p:sp>
      <p:sp>
        <p:nvSpPr>
          <p:cNvPr id="12291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hu-HU" altLang="hu-H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altLang="hu-HU" dirty="0" smtClean="0"/>
              <a:t>Sándor András, Institute of Science and </a:t>
            </a:r>
            <a:r>
              <a:rPr lang="hu-HU" altLang="hu-HU" dirty="0" err="1" smtClean="0"/>
              <a:t>Technology</a:t>
            </a:r>
            <a:r>
              <a:rPr lang="hu-HU" altLang="hu-HU" dirty="0" smtClean="0"/>
              <a:t>, </a:t>
            </a:r>
            <a:r>
              <a:rPr lang="hu-HU" altLang="hu-HU" dirty="0" err="1" smtClean="0"/>
              <a:t>Austria</a:t>
            </a:r>
            <a:endParaRPr lang="hu-HU" altLang="hu-H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hu-HU" altLang="hu-HU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altLang="hu-HU" dirty="0" err="1"/>
              <a:t>Czeller</a:t>
            </a:r>
            <a:r>
              <a:rPr lang="hu-HU" altLang="hu-HU" dirty="0"/>
              <a:t> Ildikó, </a:t>
            </a:r>
            <a:r>
              <a:rPr lang="hu-HU" altLang="hu-HU" dirty="0" err="1"/>
              <a:t>data</a:t>
            </a:r>
            <a:r>
              <a:rPr lang="hu-HU" altLang="hu-HU" dirty="0"/>
              <a:t> </a:t>
            </a:r>
            <a:r>
              <a:rPr lang="hu-HU" altLang="hu-HU" dirty="0" err="1"/>
              <a:t>scientist</a:t>
            </a:r>
            <a:r>
              <a:rPr lang="hu-HU" altLang="hu-HU" dirty="0"/>
              <a:t>, </a:t>
            </a:r>
            <a:r>
              <a:rPr lang="hu-HU" altLang="hu-HU" dirty="0" err="1"/>
              <a:t>Emarsys</a:t>
            </a:r>
            <a:endParaRPr lang="hu-HU" altLang="hu-HU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hu-HU" altLang="hu-HU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hu-HU" alt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sz="3600" dirty="0" smtClean="0">
                <a:latin typeface="Monotype Corsiva" pitchFamily="66" charset="0"/>
              </a:rPr>
              <a:t>Együttműködés, kutatás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7561263" cy="1468438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hu-HU" altLang="hu-HU" b="1" dirty="0">
                <a:latin typeface="Arial" charset="0"/>
              </a:rPr>
              <a:t>Optimalizálási feladatok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altLang="hu-HU" sz="2000" b="1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hu-HU" altLang="hu-HU" sz="2400" dirty="0" smtClean="0"/>
              <a:t>Távközlési hálózatok tervezése (France Telecom, Mobil Innovációs Központ)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hu-HU" altLang="hu-HU" sz="2400" dirty="0" smtClean="0"/>
              <a:t>Ügyfélszolgálat szervezés</a:t>
            </a:r>
          </a:p>
        </p:txBody>
      </p:sp>
      <p:grpSp>
        <p:nvGrpSpPr>
          <p:cNvPr id="2" name="Group 150"/>
          <p:cNvGrpSpPr>
            <a:grpSpLocks/>
          </p:cNvGrpSpPr>
          <p:nvPr/>
        </p:nvGrpSpPr>
        <p:grpSpPr bwMode="auto">
          <a:xfrm>
            <a:off x="439738" y="3033713"/>
            <a:ext cx="8226425" cy="3302000"/>
            <a:chOff x="295" y="2152"/>
            <a:chExt cx="5182" cy="2080"/>
          </a:xfrm>
        </p:grpSpPr>
        <p:sp>
          <p:nvSpPr>
            <p:cNvPr id="13317" name="Text Box 148"/>
            <p:cNvSpPr txBox="1">
              <a:spLocks noChangeArrowheads="1"/>
            </p:cNvSpPr>
            <p:nvPr/>
          </p:nvSpPr>
          <p:spPr bwMode="auto">
            <a:xfrm>
              <a:off x="295" y="2341"/>
              <a:ext cx="2154" cy="1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hu-HU" altLang="hu-HU" sz="2400" b="1" dirty="0" smtClean="0"/>
                <a:t>Hálózat kutatás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hu-HU" altLang="hu-HU" sz="2400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hu-HU" altLang="hu-HU" sz="2400" dirty="0" smtClean="0"/>
                <a:t>Nagy gráfok szerkezete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hu-HU" altLang="hu-HU" sz="2400" dirty="0" smtClean="0"/>
            </a:p>
            <a:p>
              <a:pPr marL="274320" indent="-274320" eaLnBrk="1" hangingPunct="1">
                <a:lnSpc>
                  <a:spcPct val="70000"/>
                </a:lnSpc>
                <a:spcBef>
                  <a:spcPts val="600"/>
                </a:spcBef>
                <a:buClr>
                  <a:schemeClr val="tx2"/>
                </a:buClr>
                <a:buSzPct val="73000"/>
                <a:buFont typeface="Wingdings 2"/>
                <a:buChar char=""/>
                <a:defRPr/>
              </a:pPr>
              <a:r>
                <a:rPr lang="hu-HU" altLang="hu-HU" sz="2000" dirty="0">
                  <a:latin typeface="+mn-lt"/>
                </a:rPr>
                <a:t>  Internet</a:t>
              </a:r>
            </a:p>
            <a:p>
              <a:pPr marL="274320" indent="-274320" eaLnBrk="1" hangingPunct="1">
                <a:lnSpc>
                  <a:spcPct val="70000"/>
                </a:lnSpc>
                <a:spcBef>
                  <a:spcPts val="600"/>
                </a:spcBef>
                <a:buClr>
                  <a:schemeClr val="tx2"/>
                </a:buClr>
                <a:buSzPct val="73000"/>
                <a:buFont typeface="Wingdings 2"/>
                <a:buChar char=""/>
                <a:defRPr/>
              </a:pPr>
              <a:r>
                <a:rPr lang="hu-HU" altLang="hu-HU" sz="2000" dirty="0">
                  <a:latin typeface="+mn-lt"/>
                </a:rPr>
                <a:t>  Ökológiai rendszerek</a:t>
              </a:r>
            </a:p>
            <a:p>
              <a:pPr marL="274320" indent="-274320" eaLnBrk="1" hangingPunct="1">
                <a:lnSpc>
                  <a:spcPct val="70000"/>
                </a:lnSpc>
                <a:spcBef>
                  <a:spcPts val="600"/>
                </a:spcBef>
                <a:buClr>
                  <a:schemeClr val="tx2"/>
                </a:buClr>
                <a:buSzPct val="73000"/>
                <a:buFont typeface="Wingdings 2"/>
                <a:buChar char=""/>
                <a:defRPr/>
              </a:pPr>
              <a:r>
                <a:rPr lang="hu-HU" altLang="hu-HU" sz="2000" dirty="0">
                  <a:latin typeface="+mn-lt"/>
                </a:rPr>
                <a:t>  Neuron hálózatok</a:t>
              </a:r>
            </a:p>
          </p:txBody>
        </p:sp>
        <p:pic>
          <p:nvPicPr>
            <p:cNvPr id="18438" name="Picture 149" descr="internet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4" y="2152"/>
              <a:ext cx="2733" cy="2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/>
          </p:cNvSpPr>
          <p:nvPr>
            <p:ph type="title"/>
          </p:nvPr>
        </p:nvSpPr>
        <p:spPr>
          <a:xfrm>
            <a:off x="539750" y="254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sz="3600" dirty="0">
                <a:latin typeface="Monotype Corsiva" pitchFamily="66" charset="0"/>
              </a:rPr>
              <a:t>Adatok </a:t>
            </a:r>
            <a:r>
              <a:rPr lang="hu-HU" altLang="hu-HU" sz="3600" dirty="0" smtClean="0">
                <a:latin typeface="Monotype Corsiva" pitchFamily="66" charset="0"/>
              </a:rPr>
              <a:t> az  </a:t>
            </a:r>
            <a:r>
              <a:rPr lang="hu-HU" altLang="hu-HU" sz="3600" dirty="0">
                <a:latin typeface="Monotype Corsiva" pitchFamily="66" charset="0"/>
              </a:rPr>
              <a:t>ELTE-ről</a:t>
            </a:r>
          </a:p>
        </p:txBody>
      </p:sp>
      <p:sp>
        <p:nvSpPr>
          <p:cNvPr id="19459" name="Tartalom helye 2"/>
          <p:cNvSpPr>
            <a:spLocks noGrp="1"/>
          </p:cNvSpPr>
          <p:nvPr>
            <p:ph idx="1"/>
          </p:nvPr>
        </p:nvSpPr>
        <p:spPr>
          <a:xfrm>
            <a:off x="179388" y="1700213"/>
            <a:ext cx="8229600" cy="4525962"/>
          </a:xfrm>
        </p:spPr>
        <p:txBody>
          <a:bodyPr/>
          <a:lstStyle/>
          <a:p>
            <a:r>
              <a:rPr lang="hu-HU" altLang="hu-HU" sz="2400" smtClean="0"/>
              <a:t>ELTE</a:t>
            </a:r>
          </a:p>
          <a:p>
            <a:pPr lvl="1"/>
            <a:r>
              <a:rPr lang="hu-HU" altLang="hu-HU" sz="2000" smtClean="0">
                <a:solidFill>
                  <a:schemeClr val="tx1"/>
                </a:solidFill>
              </a:rPr>
              <a:t>Tradíciók</a:t>
            </a:r>
          </a:p>
          <a:p>
            <a:pPr lvl="1"/>
            <a:r>
              <a:rPr lang="hu-HU" altLang="hu-HU" sz="2000" smtClean="0">
                <a:solidFill>
                  <a:schemeClr val="tx1"/>
                </a:solidFill>
              </a:rPr>
              <a:t>28000 diák</a:t>
            </a:r>
          </a:p>
          <a:p>
            <a:pPr lvl="1"/>
            <a:r>
              <a:rPr lang="hu-HU" altLang="hu-HU" sz="2000" smtClean="0">
                <a:solidFill>
                  <a:schemeClr val="tx1"/>
                </a:solidFill>
              </a:rPr>
              <a:t>8 kar</a:t>
            </a:r>
          </a:p>
          <a:p>
            <a:pPr lvl="1"/>
            <a:r>
              <a:rPr lang="hu-HU" altLang="hu-HU" sz="2000" smtClean="0">
                <a:solidFill>
                  <a:schemeClr val="tx1"/>
                </a:solidFill>
              </a:rPr>
              <a:t>Nobel díjasok, Wolf díjas</a:t>
            </a:r>
          </a:p>
          <a:p>
            <a:endParaRPr lang="hu-HU" altLang="hu-HU" sz="2400" smtClean="0"/>
          </a:p>
          <a:p>
            <a:r>
              <a:rPr lang="hu-HU" altLang="hu-HU" sz="2400" smtClean="0"/>
              <a:t>Matematika az ELTE-n</a:t>
            </a:r>
          </a:p>
          <a:p>
            <a:pPr lvl="1"/>
            <a:r>
              <a:rPr lang="hu-HU" altLang="hu-HU" sz="2000" smtClean="0">
                <a:solidFill>
                  <a:schemeClr val="tx1"/>
                </a:solidFill>
              </a:rPr>
              <a:t>2017-ben felvettek átlagpontszáma 439 (magasabb, mint előtte és az egész TTK-n a legtöbb!)</a:t>
            </a:r>
          </a:p>
          <a:p>
            <a:pPr lvl="1"/>
            <a:r>
              <a:rPr lang="hu-HU" altLang="hu-HU" sz="2000" smtClean="0">
                <a:solidFill>
                  <a:schemeClr val="tx1"/>
                </a:solidFill>
              </a:rPr>
              <a:t>TDK eredmények (az országos döntő 30%-a ELTE-s)</a:t>
            </a:r>
          </a:p>
          <a:p>
            <a:pPr lvl="1"/>
            <a:r>
              <a:rPr lang="hu-HU" altLang="hu-HU" sz="2000" smtClean="0">
                <a:solidFill>
                  <a:schemeClr val="tx1"/>
                </a:solidFill>
              </a:rPr>
              <a:t>Hazai és nemzetközi matematika versenyeredmények</a:t>
            </a:r>
          </a:p>
        </p:txBody>
      </p:sp>
      <p:sp>
        <p:nvSpPr>
          <p:cNvPr id="19460" name="Szövegdoboz 1"/>
          <p:cNvSpPr txBox="1">
            <a:spLocks noChangeArrowheads="1"/>
          </p:cNvSpPr>
          <p:nvPr/>
        </p:nvSpPr>
        <p:spPr bwMode="auto">
          <a:xfrm>
            <a:off x="4787900" y="1484313"/>
            <a:ext cx="33337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400" b="1">
                <a:latin typeface="Arial" charset="0"/>
              </a:rPr>
              <a:t>ELTE matematika: a legjobb magyar egyetemi képzés.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400" b="1">
                <a:latin typeface="Arial" charset="0"/>
              </a:rPr>
              <a:t>A világ egyetemei között a  101-150 hely között van.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sz="3600" dirty="0">
                <a:latin typeface="Monotype Corsiva" pitchFamily="66" charset="0"/>
              </a:rPr>
              <a:t>Általános elvek</a:t>
            </a:r>
          </a:p>
        </p:txBody>
      </p:sp>
      <p:sp>
        <p:nvSpPr>
          <p:cNvPr id="1126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mtClean="0"/>
              <a:t>Olyat tanuljak, amit szeretek</a:t>
            </a:r>
          </a:p>
          <a:p>
            <a:r>
              <a:rPr lang="hu-HU" altLang="hu-HU" smtClean="0"/>
              <a:t>Diploma jó intézménytől</a:t>
            </a:r>
          </a:p>
          <a:p>
            <a:r>
              <a:rPr lang="hu-HU" altLang="hu-HU" smtClean="0"/>
              <a:t>Elismert képzettség, téma nem fontos</a:t>
            </a:r>
          </a:p>
          <a:p>
            <a:r>
              <a:rPr lang="hu-HU" altLang="hu-HU" smtClean="0"/>
              <a:t>Ponthatár félrevezető lehet</a:t>
            </a:r>
          </a:p>
          <a:p>
            <a:r>
              <a:rPr lang="hu-HU" altLang="hu-HU" smtClean="0"/>
              <a:t>Divatos szakok</a:t>
            </a:r>
          </a:p>
          <a:p>
            <a:r>
              <a:rPr lang="hu-HU" altLang="hu-HU" smtClean="0"/>
              <a:t>Hogyan gondolkoznak az egyetemek</a:t>
            </a:r>
          </a:p>
          <a:p>
            <a:r>
              <a:rPr lang="hu-HU" altLang="hu-HU" smtClean="0"/>
              <a:t>Tájékozódni: tantervi háló, ismerősök</a:t>
            </a:r>
          </a:p>
          <a:p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/>
          </p:nvPr>
        </p:nvSpPr>
        <p:spPr>
          <a:xfrm>
            <a:off x="468313" y="663575"/>
            <a:ext cx="8229600" cy="1498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sz="4000" dirty="0">
                <a:latin typeface="Monotype Corsiva" pitchFamily="66" charset="0"/>
              </a:rPr>
              <a:t>A </a:t>
            </a:r>
            <a:r>
              <a:rPr lang="hu-HU" altLang="hu-HU" sz="4000" dirty="0" smtClean="0">
                <a:latin typeface="Monotype Corsiva" pitchFamily="66" charset="0"/>
              </a:rPr>
              <a:t> Bolyai  Társulat  online </a:t>
            </a:r>
            <a:r>
              <a:rPr lang="hu-HU" altLang="hu-HU" sz="4000" dirty="0">
                <a:latin typeface="Monotype Corsiva" pitchFamily="66" charset="0"/>
              </a:rPr>
              <a:t>matematikai  folyóirata</a:t>
            </a:r>
            <a:r>
              <a:rPr lang="hu-HU" altLang="hu-HU" dirty="0" smtClean="0"/>
              <a:t/>
            </a:r>
            <a:br>
              <a:rPr lang="hu-HU" altLang="hu-HU" dirty="0" smtClean="0"/>
            </a:br>
            <a:endParaRPr lang="hu-HU" altLang="hu-HU" dirty="0" smtClean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468313" y="1412875"/>
            <a:ext cx="8229600" cy="51530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endParaRPr lang="hu-HU" altLang="hu-HU" kern="0" dirty="0" smtClean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133600"/>
            <a:ext cx="4151312" cy="145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Szövegdoboz 6"/>
          <p:cNvSpPr txBox="1">
            <a:spLocks noChangeArrowheads="1"/>
          </p:cNvSpPr>
          <p:nvPr/>
        </p:nvSpPr>
        <p:spPr bwMode="auto">
          <a:xfrm>
            <a:off x="1476375" y="60213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u-HU" altLang="hu-HU" sz="1800">
              <a:latin typeface="Arial" charset="0"/>
            </a:endParaRPr>
          </a:p>
        </p:txBody>
      </p:sp>
      <p:sp>
        <p:nvSpPr>
          <p:cNvPr id="9" name="Szövegdoboz 8"/>
          <p:cNvSpPr txBox="1">
            <a:spLocks noChangeArrowheads="1"/>
          </p:cNvSpPr>
          <p:nvPr/>
        </p:nvSpPr>
        <p:spPr bwMode="auto">
          <a:xfrm>
            <a:off x="2124075" y="4437063"/>
            <a:ext cx="53292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200">
                <a:latin typeface="Arial" charset="0"/>
              </a:rPr>
              <a:t>http://ematlap.hu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69215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sz="4000" smtClean="0">
                <a:latin typeface="Monotype Corsiva" pitchFamily="66" charset="0"/>
              </a:rPr>
              <a:t>Köszönöm a figyelmet</a:t>
            </a: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627313" y="2205038"/>
            <a:ext cx="2087562" cy="2087562"/>
          </a:xfrm>
          <a:prstGeom prst="smileyFace">
            <a:avLst>
              <a:gd name="adj" fmla="val 4653"/>
            </a:avLst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u-HU" altLang="hu-HU" sz="1800">
              <a:latin typeface="Arial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651500" y="6237288"/>
            <a:ext cx="3311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u-HU" altLang="hu-HU" sz="2000" b="1">
              <a:latin typeface="Vivaldi" pitchFamily="66" charset="0"/>
            </a:endParaRPr>
          </a:p>
        </p:txBody>
      </p:sp>
      <p:sp>
        <p:nvSpPr>
          <p:cNvPr id="22533" name="Szövegdoboz 1"/>
          <p:cNvSpPr txBox="1">
            <a:spLocks noChangeArrowheads="1"/>
          </p:cNvSpPr>
          <p:nvPr/>
        </p:nvSpPr>
        <p:spPr bwMode="auto">
          <a:xfrm>
            <a:off x="665163" y="4533900"/>
            <a:ext cx="750411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200">
                <a:latin typeface="Arial" charset="0"/>
              </a:rPr>
              <a:t>http://www.math.elte.hu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u-HU" altLang="hu-HU" sz="2400" b="1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400" b="1">
                <a:latin typeface="Arial" charset="0"/>
              </a:rPr>
              <a:t>http</a:t>
            </a:r>
            <a:r>
              <a:rPr lang="hu-HU" altLang="hu-HU" sz="2800" b="1">
                <a:latin typeface="Arial" charset="0"/>
              </a:rPr>
              <a:t>://www.math.elte.hu/kozepiskolasoknak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588252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sz="4000" dirty="0" smtClean="0">
                <a:latin typeface="Monotype Corsiva" pitchFamily="66" charset="0"/>
              </a:rPr>
              <a:t>Mire készít  fel  a  matematika szak 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61950" y="5084763"/>
            <a:ext cx="7683500" cy="1008062"/>
          </a:xfrm>
        </p:spPr>
        <p:txBody>
          <a:bodyPr>
            <a:normAutofit fontScale="25000" lnSpcReduction="2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hu-HU" altLang="hu-HU" sz="6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hu-HU" altLang="hu-HU" sz="9600" dirty="0" smtClean="0">
                <a:latin typeface="Arial" charset="0"/>
              </a:rPr>
              <a:t>	Alkalmazott </a:t>
            </a:r>
            <a:r>
              <a:rPr lang="hu-HU" altLang="hu-HU" sz="9600" dirty="0">
                <a:latin typeface="Arial" charset="0"/>
              </a:rPr>
              <a:t>matematikus és matematikai elemző :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hu-HU" altLang="hu-HU" sz="9600" dirty="0" smtClean="0">
                <a:latin typeface="Arial" charset="0"/>
              </a:rPr>
              <a:t>	bank</a:t>
            </a:r>
            <a:r>
              <a:rPr lang="hu-HU" altLang="hu-HU" sz="9600" dirty="0">
                <a:latin typeface="Arial" charset="0"/>
              </a:rPr>
              <a:t>, biztosító, gyógyszercégek,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hu-HU" altLang="hu-HU" sz="9600" dirty="0" smtClean="0">
                <a:latin typeface="Arial" charset="0"/>
              </a:rPr>
              <a:t>	Ericsson</a:t>
            </a:r>
            <a:r>
              <a:rPr lang="hu-HU" altLang="hu-HU" sz="9600" dirty="0">
                <a:latin typeface="Arial" charset="0"/>
              </a:rPr>
              <a:t>, </a:t>
            </a:r>
            <a:r>
              <a:rPr lang="hu-HU" altLang="hu-HU" sz="9600" dirty="0" err="1">
                <a:latin typeface="Arial" charset="0"/>
              </a:rPr>
              <a:t>Google</a:t>
            </a:r>
            <a:r>
              <a:rPr lang="hu-HU" altLang="hu-HU" sz="9600" dirty="0">
                <a:latin typeface="Arial" charset="0"/>
              </a:rPr>
              <a:t>, Morgan Stanley, kis cégek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hu-HU" altLang="hu-HU" sz="24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hu-HU" altLang="hu-HU" sz="600" dirty="0" smtClean="0"/>
              <a:t>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hu-HU" altLang="hu-HU" sz="6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hu-HU" altLang="hu-HU" sz="800" dirty="0" smtClean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36588" y="2133600"/>
            <a:ext cx="5622925" cy="1565275"/>
            <a:chOff x="491" y="1298"/>
            <a:chExt cx="3542" cy="986"/>
          </a:xfrm>
        </p:grpSpPr>
        <p:sp>
          <p:nvSpPr>
            <p:cNvPr id="8201" name="Picture 4" descr="j0301252"/>
            <p:cNvSpPr>
              <a:spLocks noChangeAspect="1" noChangeArrowheads="1"/>
            </p:cNvSpPr>
            <p:nvPr/>
          </p:nvSpPr>
          <p:spPr bwMode="auto">
            <a:xfrm>
              <a:off x="2880" y="1298"/>
              <a:ext cx="1153" cy="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tx2"/>
                </a:buClr>
                <a:buSzPct val="73000"/>
                <a:buFont typeface="Wingdings 2" pitchFamily="18" charset="2"/>
                <a:buChar char=""/>
                <a:defRPr sz="26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rgbClr val="F9B639"/>
                </a:buClr>
                <a:buSzPct val="80000"/>
                <a:buFont typeface="Wingdings 2" pitchFamily="18" charset="2"/>
                <a:buChar char=""/>
                <a:defRPr sz="2300">
                  <a:solidFill>
                    <a:srgbClr val="6C6C6C"/>
                  </a:solidFill>
                  <a:latin typeface="Trebuchet MS" pitchFamily="34" charset="0"/>
                </a:defRPr>
              </a:lvl2pPr>
              <a:lvl3pPr marL="1143000" indent="-228600">
                <a:spcBef>
                  <a:spcPts val="400"/>
                </a:spcBef>
                <a:buClr>
                  <a:srgbClr val="F9B639"/>
                </a:buClr>
                <a:buSzPct val="60000"/>
                <a:buFont typeface="Wingdings" pitchFamily="2" charset="2"/>
                <a:buChar char="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9B63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rgbClr val="6C6C6C"/>
                  </a:solidFill>
                  <a:latin typeface="Trebuchet MS" pitchFamily="34" charset="0"/>
                </a:defRPr>
              </a:lvl4pPr>
              <a:lvl5pPr marL="2057400" indent="-228600">
                <a:spcBef>
                  <a:spcPts val="400"/>
                </a:spcBef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hu-HU" altLang="hu-HU" sz="1800">
                <a:latin typeface="Arial" charset="0"/>
              </a:endParaRPr>
            </a:p>
          </p:txBody>
        </p:sp>
        <p:sp>
          <p:nvSpPr>
            <p:cNvPr id="8202" name="Text Box 8"/>
            <p:cNvSpPr txBox="1">
              <a:spLocks noChangeArrowheads="1"/>
            </p:cNvSpPr>
            <p:nvPr/>
          </p:nvSpPr>
          <p:spPr bwMode="auto">
            <a:xfrm>
              <a:off x="491" y="1616"/>
              <a:ext cx="16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tx2"/>
                </a:buClr>
                <a:buSzPct val="73000"/>
                <a:buFont typeface="Wingdings 2" pitchFamily="18" charset="2"/>
                <a:buChar char=""/>
                <a:defRPr sz="26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rgbClr val="F9B639"/>
                </a:buClr>
                <a:buSzPct val="80000"/>
                <a:buFont typeface="Wingdings 2" pitchFamily="18" charset="2"/>
                <a:buChar char=""/>
                <a:defRPr sz="2300">
                  <a:solidFill>
                    <a:srgbClr val="6C6C6C"/>
                  </a:solidFill>
                  <a:latin typeface="Trebuchet MS" pitchFamily="34" charset="0"/>
                </a:defRPr>
              </a:lvl2pPr>
              <a:lvl3pPr marL="1143000" indent="-228600">
                <a:spcBef>
                  <a:spcPts val="400"/>
                </a:spcBef>
                <a:buClr>
                  <a:srgbClr val="F9B639"/>
                </a:buClr>
                <a:buSzPct val="60000"/>
                <a:buFont typeface="Wingdings" pitchFamily="2" charset="2"/>
                <a:buChar char="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9B63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rgbClr val="6C6C6C"/>
                  </a:solidFill>
                  <a:latin typeface="Trebuchet MS" pitchFamily="34" charset="0"/>
                </a:defRPr>
              </a:lvl4pPr>
              <a:lvl5pPr marL="2057400" indent="-228600">
                <a:spcBef>
                  <a:spcPts val="400"/>
                </a:spcBef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u-HU" altLang="hu-HU" sz="2400">
                  <a:latin typeface="Arial" charset="0"/>
                </a:rPr>
                <a:t>Matematika tanár</a:t>
              </a:r>
            </a:p>
          </p:txBody>
        </p:sp>
      </p:grp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1166813" y="1360488"/>
            <a:ext cx="549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u-HU" altLang="hu-HU" sz="1800">
              <a:latin typeface="Arial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11188" y="1511300"/>
            <a:ext cx="7100887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400">
                <a:latin typeface="Arial" charset="0"/>
              </a:rPr>
              <a:t>Bábszínházi rendező szak </a:t>
            </a:r>
            <a:r>
              <a:rPr lang="hu-HU" altLang="hu-HU" sz="2400">
                <a:latin typeface="Arial" charset="0"/>
                <a:sym typeface="Wingdings 3" pitchFamily="18" charset="2"/>
              </a:rPr>
              <a:t> </a:t>
            </a:r>
            <a:r>
              <a:rPr lang="hu-HU" altLang="hu-HU" sz="2400">
                <a:latin typeface="Arial" charset="0"/>
              </a:rPr>
              <a:t>bábszínházi rendező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u-HU" altLang="hu-HU" sz="12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400">
                <a:latin typeface="Arial" charset="0"/>
              </a:rPr>
              <a:t>Matematika szak    </a:t>
            </a:r>
            <a:r>
              <a:rPr lang="hu-HU" altLang="hu-HU" sz="2400">
                <a:latin typeface="Arial" charset="0"/>
                <a:sym typeface="Wingdings 3" pitchFamily="18" charset="2"/>
              </a:rPr>
              <a:t>     </a:t>
            </a:r>
            <a:r>
              <a:rPr lang="hu-HU" altLang="hu-HU" sz="3200">
                <a:latin typeface="Arial" charset="0"/>
                <a:sym typeface="Wingdings 3" pitchFamily="18" charset="2"/>
              </a:rPr>
              <a:t>?</a:t>
            </a:r>
          </a:p>
        </p:txBody>
      </p:sp>
      <p:pic>
        <p:nvPicPr>
          <p:cNvPr id="3080" name="Picture 5" descr="AN0079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138" y="2147888"/>
            <a:ext cx="1785937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>
            <a:spLocks noChangeArrowheads="1"/>
          </p:cNvSpPr>
          <p:nvPr/>
        </p:nvSpPr>
        <p:spPr bwMode="auto">
          <a:xfrm>
            <a:off x="611188" y="4005263"/>
            <a:ext cx="3946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sz="2400"/>
              <a:t>Matematikus: oktató, kutató</a:t>
            </a:r>
          </a:p>
          <a:p>
            <a:pPr eaLnBrk="1" hangingPunct="1"/>
            <a:r>
              <a:rPr lang="hu-HU" altLang="hu-HU" sz="2400"/>
              <a:t>külföldi álláslehetőségek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82" grpId="0"/>
      <p:bldP spid="3082" grpId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sz="4800" dirty="0" smtClean="0">
                <a:latin typeface="Monotype Corsiva" pitchFamily="66" charset="0"/>
              </a:rPr>
              <a:t>Elhelyezkedés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892175"/>
          </a:xfrm>
        </p:spPr>
        <p:txBody>
          <a:bodyPr/>
          <a:lstStyle/>
          <a:p>
            <a:pPr>
              <a:buFontTx/>
              <a:buNone/>
            </a:pPr>
            <a:r>
              <a:rPr lang="hu-HU" altLang="hu-HU" sz="2400" smtClean="0"/>
              <a:t>A legjobb foglalkozást a matematikusok űzik …</a:t>
            </a:r>
          </a:p>
          <a:p>
            <a:endParaRPr lang="hu-HU" altLang="hu-HU" sz="2800" smtClean="0"/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735013" y="4024313"/>
            <a:ext cx="7940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u-HU" altLang="hu-HU" sz="1800">
              <a:latin typeface="Arial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787900" y="4149725"/>
            <a:ext cx="3673475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000">
                <a:latin typeface="Arial" charset="0"/>
              </a:rPr>
              <a:t>A felmérés szempontjai: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u-HU" altLang="hu-HU" sz="12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hu-HU" altLang="hu-HU" sz="2000">
                <a:latin typeface="Arial" charset="0"/>
              </a:rPr>
              <a:t> Jövedelem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hu-HU" altLang="hu-HU" sz="2000">
                <a:latin typeface="Arial" charset="0"/>
              </a:rPr>
              <a:t> Munkakörülmények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hu-HU" altLang="hu-HU" sz="2000">
                <a:latin typeface="Arial" charset="0"/>
              </a:rPr>
              <a:t> Munkahely kilátások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hu-HU" altLang="hu-HU" sz="2000">
                <a:latin typeface="Arial" charset="0"/>
              </a:rPr>
              <a:t> Stressz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hu-HU" altLang="hu-HU" sz="2000">
                <a:latin typeface="Arial" charset="0"/>
              </a:rPr>
              <a:t> Fizikai megterhelés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>
                <a:latin typeface="Arial" charset="0"/>
              </a:rPr>
              <a:t>	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468313" y="3068638"/>
            <a:ext cx="3548062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400">
                <a:latin typeface="Arial" charset="0"/>
              </a:rPr>
              <a:t>Az első hat foglalkozás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u-HU" altLang="hu-HU" sz="10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hu-HU" altLang="hu-HU" sz="2400">
                <a:solidFill>
                  <a:srgbClr val="FF3300"/>
                </a:solidFill>
                <a:latin typeface="Arial" charset="0"/>
              </a:rPr>
              <a:t> Matematikus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hu-HU" altLang="hu-HU" sz="2400">
                <a:solidFill>
                  <a:srgbClr val="FF3300"/>
                </a:solidFill>
                <a:latin typeface="Arial" charset="0"/>
              </a:rPr>
              <a:t> Egyetemi professzor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hu-HU" altLang="hu-HU" sz="2400">
                <a:solidFill>
                  <a:srgbClr val="FF3300"/>
                </a:solidFill>
                <a:latin typeface="Arial" charset="0"/>
              </a:rPr>
              <a:t> Aktuárius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hu-HU" altLang="hu-HU" sz="2400">
                <a:solidFill>
                  <a:srgbClr val="FF3300"/>
                </a:solidFill>
                <a:latin typeface="Arial" charset="0"/>
              </a:rPr>
              <a:t> Statisztikus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hu-HU" altLang="hu-HU" sz="2400">
                <a:latin typeface="Arial" charset="0"/>
              </a:rPr>
              <a:t> Audiológus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hu-HU" altLang="hu-HU" sz="2400">
                <a:latin typeface="Arial" charset="0"/>
              </a:rPr>
              <a:t> Szoftvermérnök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86213" y="2208213"/>
            <a:ext cx="4038600" cy="1538287"/>
            <a:chOff x="2835" y="1389"/>
            <a:chExt cx="2544" cy="969"/>
          </a:xfrm>
        </p:grpSpPr>
        <p:pic>
          <p:nvPicPr>
            <p:cNvPr id="9225" name="Picture 4" descr="ccBg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5" y="1389"/>
              <a:ext cx="2544" cy="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6" name="Text Box 9"/>
            <p:cNvSpPr txBox="1">
              <a:spLocks noChangeArrowheads="1"/>
            </p:cNvSpPr>
            <p:nvPr/>
          </p:nvSpPr>
          <p:spPr bwMode="auto">
            <a:xfrm>
              <a:off x="2958" y="2127"/>
              <a:ext cx="14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tx2"/>
                </a:buClr>
                <a:buSzPct val="73000"/>
                <a:buFont typeface="Wingdings 2" pitchFamily="18" charset="2"/>
                <a:buChar char=""/>
                <a:defRPr sz="26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rgbClr val="F9B639"/>
                </a:buClr>
                <a:buSzPct val="80000"/>
                <a:buFont typeface="Wingdings 2" pitchFamily="18" charset="2"/>
                <a:buChar char=""/>
                <a:defRPr sz="2300">
                  <a:solidFill>
                    <a:srgbClr val="6C6C6C"/>
                  </a:solidFill>
                  <a:latin typeface="Trebuchet MS" pitchFamily="34" charset="0"/>
                </a:defRPr>
              </a:lvl2pPr>
              <a:lvl3pPr marL="1143000" indent="-228600">
                <a:spcBef>
                  <a:spcPts val="400"/>
                </a:spcBef>
                <a:buClr>
                  <a:srgbClr val="F9B639"/>
                </a:buClr>
                <a:buSzPct val="60000"/>
                <a:buFont typeface="Wingdings" pitchFamily="2" charset="2"/>
                <a:buChar char="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9B63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rgbClr val="6C6C6C"/>
                  </a:solidFill>
                  <a:latin typeface="Trebuchet MS" pitchFamily="34" charset="0"/>
                </a:defRPr>
              </a:lvl4pPr>
              <a:lvl5pPr marL="2057400" indent="-228600">
                <a:spcBef>
                  <a:spcPts val="400"/>
                </a:spcBef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u-HU" altLang="hu-HU" sz="1800">
                  <a:latin typeface="Arial" charset="0"/>
                </a:rPr>
                <a:t>www.careercast.com</a:t>
              </a:r>
            </a:p>
          </p:txBody>
        </p:sp>
      </p:grpSp>
      <p:sp>
        <p:nvSpPr>
          <p:cNvPr id="9224" name="Szövegdoboz 2"/>
          <p:cNvSpPr txBox="1">
            <a:spLocks noChangeArrowheads="1"/>
          </p:cNvSpPr>
          <p:nvPr/>
        </p:nvSpPr>
        <p:spPr bwMode="auto">
          <a:xfrm>
            <a:off x="735013" y="65278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u-HU" altLang="hu-HU" sz="18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84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18439" grpId="0"/>
      <p:bldP spid="184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ím 1"/>
          <p:cNvSpPr>
            <a:spLocks noGrp="1"/>
          </p:cNvSpPr>
          <p:nvPr>
            <p:ph type="title"/>
          </p:nvPr>
        </p:nvSpPr>
        <p:spPr>
          <a:xfrm>
            <a:off x="467544" y="1160859"/>
            <a:ext cx="8229600" cy="39593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sz="4000" dirty="0">
                <a:latin typeface="Monotype Corsiva" pitchFamily="66" charset="0"/>
              </a:rPr>
              <a:t>The </a:t>
            </a:r>
            <a:r>
              <a:rPr lang="hu-HU" altLang="hu-HU" sz="4000" dirty="0" smtClean="0">
                <a:latin typeface="Monotype Corsiva" pitchFamily="66" charset="0"/>
              </a:rPr>
              <a:t> </a:t>
            </a:r>
            <a:r>
              <a:rPr lang="hu-HU" altLang="hu-HU" sz="4000" dirty="0" err="1" smtClean="0">
                <a:latin typeface="Monotype Corsiva" pitchFamily="66" charset="0"/>
              </a:rPr>
              <a:t>algorithmic</a:t>
            </a:r>
            <a:r>
              <a:rPr lang="hu-HU" altLang="hu-HU" sz="4000" dirty="0" smtClean="0">
                <a:latin typeface="Monotype Corsiva" pitchFamily="66" charset="0"/>
              </a:rPr>
              <a:t>  CEO</a:t>
            </a:r>
            <a:r>
              <a:rPr lang="hu-HU" altLang="hu-HU" sz="4000" dirty="0" smtClean="0"/>
              <a:t/>
            </a:r>
            <a:br>
              <a:rPr lang="hu-HU" altLang="hu-HU" sz="4000" dirty="0" smtClean="0"/>
            </a:br>
            <a:r>
              <a:rPr lang="hu-HU" altLang="hu-HU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Fortune</a:t>
            </a:r>
            <a:r>
              <a:rPr lang="hu-HU" altLang="hu-H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magazin 2015 január</a:t>
            </a:r>
            <a:r>
              <a:rPr lang="hu-HU" altLang="hu-HU" sz="4000" dirty="0" smtClean="0"/>
              <a:t/>
            </a:r>
            <a:br>
              <a:rPr lang="hu-HU" altLang="hu-HU" sz="4000" dirty="0" smtClean="0"/>
            </a:br>
            <a:endParaRPr lang="hu-HU" altLang="hu-HU" sz="4000" dirty="0" smtClean="0"/>
          </a:p>
        </p:txBody>
      </p:sp>
      <p:sp>
        <p:nvSpPr>
          <p:cNvPr id="8195" name="Szövegdoboz 2"/>
          <p:cNvSpPr txBox="1">
            <a:spLocks noChangeArrowheads="1"/>
          </p:cNvSpPr>
          <p:nvPr/>
        </p:nvSpPr>
        <p:spPr bwMode="auto">
          <a:xfrm>
            <a:off x="595313" y="1412875"/>
            <a:ext cx="75771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hu-HU" sz="2400">
                <a:latin typeface="Arial" charset="0"/>
              </a:rPr>
              <a:t>Get ready for the most sweeping business change since the Industrial Revolution.</a:t>
            </a:r>
            <a:endParaRPr lang="hu-HU" altLang="hu-HU" sz="24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u-HU" altLang="hu-HU" sz="24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400">
                <a:latin typeface="Arial" charset="0"/>
              </a:rPr>
              <a:t>http://fortune.com/2015/01/22/the-algorithmic-ceo/</a:t>
            </a:r>
          </a:p>
        </p:txBody>
      </p:sp>
      <p:sp>
        <p:nvSpPr>
          <p:cNvPr id="8198" name="Szövegdoboz 5"/>
          <p:cNvSpPr txBox="1">
            <a:spLocks noChangeArrowheads="1"/>
          </p:cNvSpPr>
          <p:nvPr/>
        </p:nvSpPr>
        <p:spPr bwMode="auto">
          <a:xfrm>
            <a:off x="674688" y="4365625"/>
            <a:ext cx="74977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hu-HU" sz="2000">
                <a:latin typeface="Arial" charset="0"/>
              </a:rPr>
              <a:t>To some degree, every company will have to become a math house. </a:t>
            </a:r>
            <a:r>
              <a:rPr lang="hu-HU" altLang="hu-HU" sz="2000">
                <a:latin typeface="Arial" charset="0"/>
              </a:rPr>
              <a:t>…</a:t>
            </a:r>
            <a:r>
              <a:rPr lang="en-US" altLang="hu-HU" sz="2000">
                <a:latin typeface="Arial" charset="0"/>
              </a:rPr>
              <a:t>Many companies will need to substantially change the way they are organized, managed, and led.</a:t>
            </a:r>
            <a:endParaRPr lang="hu-HU" altLang="hu-HU" sz="2000">
              <a:latin typeface="Arial" charset="0"/>
            </a:endParaRPr>
          </a:p>
        </p:txBody>
      </p:sp>
      <p:sp>
        <p:nvSpPr>
          <p:cNvPr id="8199" name="Szövegdoboz 6"/>
          <p:cNvSpPr txBox="1">
            <a:spLocks noChangeArrowheads="1"/>
          </p:cNvSpPr>
          <p:nvPr/>
        </p:nvSpPr>
        <p:spPr bwMode="auto">
          <a:xfrm>
            <a:off x="674688" y="3141663"/>
            <a:ext cx="74977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hu-HU" sz="2000">
                <a:latin typeface="Arial" charset="0"/>
              </a:rPr>
              <a:t>The single greatest instrument of change in today’s business world, </a:t>
            </a:r>
            <a:r>
              <a:rPr lang="hu-HU" altLang="hu-HU" sz="2000">
                <a:latin typeface="Arial" charset="0"/>
              </a:rPr>
              <a:t> …</a:t>
            </a:r>
            <a:r>
              <a:rPr lang="en-US" altLang="hu-HU" sz="2000">
                <a:latin typeface="Arial" charset="0"/>
              </a:rPr>
              <a:t>is the advancement of mathematical algorithms and their related software.</a:t>
            </a:r>
            <a:endParaRPr lang="hu-HU" altLang="hu-HU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8" grpId="0"/>
      <p:bldP spid="8198" grpId="1"/>
      <p:bldP spid="8199" grpId="0"/>
      <p:bldP spid="819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sz="4000" dirty="0" smtClean="0">
                <a:latin typeface="Monotype Corsiva" pitchFamily="66" charset="0"/>
              </a:rPr>
              <a:t>Mit  fogok  tanulni  a matematika  szakon?</a:t>
            </a:r>
            <a:r>
              <a:rPr lang="hu-HU" altLang="hu-HU" dirty="0" smtClean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060825"/>
          </a:xfrm>
        </p:spPr>
        <p:txBody>
          <a:bodyPr/>
          <a:lstStyle/>
          <a:p>
            <a:r>
              <a:rPr lang="hu-HU" altLang="hu-HU" smtClean="0"/>
              <a:t>Adatbányászat</a:t>
            </a:r>
          </a:p>
          <a:p>
            <a:r>
              <a:rPr lang="hu-HU" altLang="hu-HU" smtClean="0"/>
              <a:t>Kriptográfia</a:t>
            </a:r>
          </a:p>
          <a:p>
            <a:r>
              <a:rPr lang="hu-HU" altLang="hu-HU" smtClean="0"/>
              <a:t>Numerikus módszerek</a:t>
            </a:r>
          </a:p>
          <a:p>
            <a:r>
              <a:rPr lang="hu-HU" altLang="hu-HU" smtClean="0"/>
              <a:t>Gazdasági matematika</a:t>
            </a:r>
          </a:p>
          <a:p>
            <a:r>
              <a:rPr lang="hu-HU" altLang="hu-HU" smtClean="0"/>
              <a:t>Játékelmélet</a:t>
            </a:r>
          </a:p>
          <a:p>
            <a:r>
              <a:rPr lang="hu-HU" altLang="hu-HU" smtClean="0"/>
              <a:t>Számítógépes geometria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42048" cy="80470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sz="28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Matematika  alapszak szerkezete</a:t>
            </a:r>
          </a:p>
        </p:txBody>
      </p:sp>
      <p:graphicFrame>
        <p:nvGraphicFramePr>
          <p:cNvPr id="5212" name="Group 92"/>
          <p:cNvGraphicFramePr>
            <a:graphicFrameLocks noGrp="1"/>
          </p:cNvGraphicFramePr>
          <p:nvPr>
            <p:ph sz="half" idx="1"/>
          </p:nvPr>
        </p:nvGraphicFramePr>
        <p:xfrm>
          <a:off x="468313" y="1412875"/>
          <a:ext cx="7632700" cy="1093826"/>
        </p:xfrm>
        <a:graphic>
          <a:graphicData uri="http://schemas.openxmlformats.org/drawingml/2006/table">
            <a:tbl>
              <a:tblPr/>
              <a:tblGrid>
                <a:gridCol w="2139457"/>
                <a:gridCol w="2472565"/>
                <a:gridCol w="3020678"/>
              </a:tblGrid>
              <a:tr h="5180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év</a:t>
                      </a:r>
                    </a:p>
                  </a:txBody>
                  <a:tcPr marL="91447" marR="91447"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7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NORMÁL</a:t>
                      </a:r>
                    </a:p>
                  </a:txBody>
                  <a:tcPr marL="91447" marR="91447"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HALADÓ</a:t>
                      </a:r>
                    </a:p>
                  </a:txBody>
                  <a:tcPr marL="91447" marR="91447"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INTENZÍV</a:t>
                      </a:r>
                    </a:p>
                  </a:txBody>
                  <a:tcPr marL="91447" marR="91447"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13" name="Group 93"/>
          <p:cNvGraphicFramePr>
            <a:graphicFrameLocks noGrp="1"/>
          </p:cNvGraphicFramePr>
          <p:nvPr>
            <p:ph sz="half" idx="2"/>
          </p:nvPr>
        </p:nvGraphicFramePr>
        <p:xfrm>
          <a:off x="481013" y="2852738"/>
          <a:ext cx="7620000" cy="1439862"/>
        </p:xfrm>
        <a:graphic>
          <a:graphicData uri="http://schemas.openxmlformats.org/drawingml/2006/table">
            <a:tbl>
              <a:tblPr/>
              <a:tblGrid>
                <a:gridCol w="2909227"/>
                <a:gridCol w="2684174"/>
                <a:gridCol w="2026599"/>
              </a:tblGrid>
              <a:tr h="5793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és 3. év</a:t>
                      </a:r>
                    </a:p>
                  </a:txBody>
                  <a:tcPr marL="91426" marR="91426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8605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matematikai elemző</a:t>
                      </a:r>
                    </a:p>
                  </a:txBody>
                  <a:tcPr marL="91426" marR="91426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alkalmazott matematikus</a:t>
                      </a:r>
                    </a:p>
                  </a:txBody>
                  <a:tcPr marL="91426" marR="91426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matematikus</a:t>
                      </a:r>
                    </a:p>
                  </a:txBody>
                  <a:tcPr marL="91426" marR="91426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05" name="Text Box 85"/>
          <p:cNvSpPr txBox="1">
            <a:spLocks noChangeArrowheads="1"/>
          </p:cNvSpPr>
          <p:nvPr/>
        </p:nvSpPr>
        <p:spPr bwMode="auto">
          <a:xfrm>
            <a:off x="468313" y="5373688"/>
            <a:ext cx="77041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600">
                <a:latin typeface="Arial" charset="0"/>
              </a:rPr>
              <a:t>TANÁRI SZAK:  osztatlan képzés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5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sz="3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Matematika mesterszakok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altLang="hu-HU" dirty="0" smtClean="0"/>
              <a:t>Alkalmazott matematikus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altLang="hu-HU" dirty="0" smtClean="0"/>
              <a:t>Matematikus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altLang="hu-HU" dirty="0" smtClean="0"/>
              <a:t>Biztosítási és pénzügyi matematika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altLang="hu-HU" dirty="0" smtClean="0"/>
              <a:t>Más mesterszakok, 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hu-HU" altLang="hu-HU" dirty="0" smtClean="0"/>
              <a:t>	pl. </a:t>
            </a:r>
            <a:r>
              <a:rPr lang="hu-HU" altLang="hu-HU" dirty="0" smtClean="0">
                <a:solidFill>
                  <a:schemeClr val="bg2">
                    <a:lumMod val="50000"/>
                  </a:schemeClr>
                </a:solidFill>
              </a:rPr>
              <a:t>informatika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hu-HU" altLang="hu-HU" dirty="0" smtClean="0">
                <a:solidFill>
                  <a:schemeClr val="bg2">
                    <a:lumMod val="50000"/>
                  </a:schemeClr>
                </a:solidFill>
              </a:rPr>
              <a:t>     meteorológia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98863" y="3808413"/>
            <a:ext cx="4406900" cy="2698750"/>
            <a:chOff x="2871" y="2478"/>
            <a:chExt cx="2776" cy="1700"/>
          </a:xfrm>
        </p:grpSpPr>
        <p:pic>
          <p:nvPicPr>
            <p:cNvPr id="13317" name="Picture 5" descr="0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1" y="2931"/>
              <a:ext cx="1347" cy="1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8" name="AutoShape 6"/>
            <p:cNvSpPr>
              <a:spLocks noChangeArrowheads="1"/>
            </p:cNvSpPr>
            <p:nvPr/>
          </p:nvSpPr>
          <p:spPr bwMode="auto">
            <a:xfrm>
              <a:off x="4422" y="2478"/>
              <a:ext cx="1225" cy="771"/>
            </a:xfrm>
            <a:prstGeom prst="cloudCallout">
              <a:avLst>
                <a:gd name="adj1" fmla="val -36778"/>
                <a:gd name="adj2" fmla="val 6997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tx2"/>
                </a:buClr>
                <a:buSzPct val="73000"/>
                <a:buFont typeface="Wingdings 2" pitchFamily="18" charset="2"/>
                <a:buChar char=""/>
                <a:defRPr sz="26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rgbClr val="F9B639"/>
                </a:buClr>
                <a:buSzPct val="80000"/>
                <a:buFont typeface="Wingdings 2" pitchFamily="18" charset="2"/>
                <a:buChar char=""/>
                <a:defRPr sz="2300">
                  <a:solidFill>
                    <a:srgbClr val="6C6C6C"/>
                  </a:solidFill>
                  <a:latin typeface="Trebuchet MS" pitchFamily="34" charset="0"/>
                </a:defRPr>
              </a:lvl2pPr>
              <a:lvl3pPr marL="1143000" indent="-228600">
                <a:spcBef>
                  <a:spcPts val="400"/>
                </a:spcBef>
                <a:buClr>
                  <a:srgbClr val="F9B639"/>
                </a:buClr>
                <a:buSzPct val="60000"/>
                <a:buFont typeface="Wingdings" pitchFamily="2" charset="2"/>
                <a:buChar char="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9B639"/>
                </a:buClr>
                <a:buSzPct val="80000"/>
                <a:buFont typeface="Wingdings 2" pitchFamily="18" charset="2"/>
                <a:buChar char=""/>
                <a:defRPr sz="2000">
                  <a:solidFill>
                    <a:srgbClr val="6C6C6C"/>
                  </a:solidFill>
                  <a:latin typeface="Trebuchet MS" pitchFamily="34" charset="0"/>
                </a:defRPr>
              </a:lvl4pPr>
              <a:lvl5pPr marL="2057400" indent="-228600">
                <a:spcBef>
                  <a:spcPts val="400"/>
                </a:spcBef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fontAlgn="base">
                <a:spcBef>
                  <a:spcPts val="400"/>
                </a:spcBef>
                <a:spcAft>
                  <a:spcPct val="0"/>
                </a:spcAft>
                <a:buClr>
                  <a:srgbClr val="F9B639"/>
                </a:buClr>
                <a:buSzPct val="70000"/>
                <a:buFont typeface="Wingdings" pitchFamily="2" charset="2"/>
                <a:buChar char=""/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u-HU" altLang="hu-HU" sz="1600">
                  <a:latin typeface="Arial" charset="0"/>
                </a:rPr>
                <a:t>Melyiket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u-HU" altLang="hu-HU" sz="1600">
                  <a:latin typeface="Arial" charset="0"/>
                </a:rPr>
                <a:t>válasszam?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dirty="0" smtClean="0">
                <a:latin typeface="Monotype Corsiva" pitchFamily="66" charset="0"/>
              </a:rPr>
              <a:t>ELTE Matematikai Intézet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 smtClean="0"/>
              <a:t>Algebra és Számelmélet Tanszék</a:t>
            </a:r>
          </a:p>
          <a:p>
            <a:r>
              <a:rPr lang="hu-HU" altLang="hu-HU" sz="2400" dirty="0" smtClean="0"/>
              <a:t>Alkalmazott Analízis és Számításmatematikai Tanszék</a:t>
            </a:r>
          </a:p>
          <a:p>
            <a:r>
              <a:rPr lang="hu-HU" altLang="hu-HU" sz="2400" dirty="0" smtClean="0"/>
              <a:t>Analízis Tanszék</a:t>
            </a:r>
          </a:p>
          <a:p>
            <a:r>
              <a:rPr lang="hu-HU" altLang="hu-HU" sz="2400" dirty="0" smtClean="0"/>
              <a:t>Geometria Tanszék</a:t>
            </a:r>
          </a:p>
          <a:p>
            <a:r>
              <a:rPr lang="hu-HU" altLang="hu-HU" sz="2400" dirty="0" smtClean="0"/>
              <a:t>Matematikatanítási és Módszertani Központ</a:t>
            </a:r>
          </a:p>
          <a:p>
            <a:r>
              <a:rPr lang="hu-HU" altLang="hu-HU" sz="2400" dirty="0" smtClean="0"/>
              <a:t>Operációkutatási </a:t>
            </a:r>
            <a:r>
              <a:rPr lang="hu-HU" altLang="hu-HU" sz="2400" dirty="0" smtClean="0"/>
              <a:t>Tanszék</a:t>
            </a:r>
          </a:p>
          <a:p>
            <a:r>
              <a:rPr lang="hu-HU" altLang="hu-HU" sz="2400" dirty="0" smtClean="0"/>
              <a:t>Savaria </a:t>
            </a:r>
            <a:r>
              <a:rPr lang="hu-HU" altLang="hu-HU" sz="2400" dirty="0" smtClean="0"/>
              <a:t>Matematikai Tanszék</a:t>
            </a:r>
            <a:endParaRPr lang="hu-HU" altLang="hu-HU" sz="2400" dirty="0" smtClean="0"/>
          </a:p>
          <a:p>
            <a:r>
              <a:rPr lang="hu-HU" altLang="hu-HU" sz="2400" dirty="0" err="1" smtClean="0"/>
              <a:t>Számítógéptudományi</a:t>
            </a:r>
            <a:r>
              <a:rPr lang="hu-HU" altLang="hu-HU" sz="2400" dirty="0" smtClean="0"/>
              <a:t> Tanszék</a:t>
            </a:r>
          </a:p>
          <a:p>
            <a:r>
              <a:rPr lang="hu-HU" altLang="hu-HU" sz="2400" dirty="0" smtClean="0"/>
              <a:t>Valószínűségelméleti és Statisztika Tanszék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altLang="hu-HU" dirty="0">
                <a:latin typeface="Monotype Corsiva" pitchFamily="66" charset="0"/>
              </a:rPr>
              <a:t>Munkalehetőségek</a:t>
            </a: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mtClean="0"/>
              <a:t>Tanár (biztonság, sok állás)</a:t>
            </a:r>
          </a:p>
          <a:p>
            <a:r>
              <a:rPr lang="hu-HU" altLang="hu-HU" smtClean="0"/>
              <a:t>Egyetemi oktató, kutató</a:t>
            </a:r>
          </a:p>
          <a:p>
            <a:r>
              <a:rPr lang="hu-HU" altLang="hu-HU" smtClean="0"/>
              <a:t>Pénzügyi cégek (Morgan Stanley)</a:t>
            </a:r>
          </a:p>
          <a:p>
            <a:r>
              <a:rPr lang="hu-HU" altLang="hu-HU" smtClean="0"/>
              <a:t>Telekommunikáció</a:t>
            </a:r>
          </a:p>
          <a:p>
            <a:r>
              <a:rPr lang="hu-HU" altLang="hu-HU" smtClean="0"/>
              <a:t>Biztosítók</a:t>
            </a:r>
          </a:p>
          <a:p>
            <a:r>
              <a:rPr lang="hu-HU" altLang="hu-HU" smtClean="0"/>
              <a:t>BKK, ELMŰ</a:t>
            </a:r>
          </a:p>
          <a:p>
            <a:r>
              <a:rPr lang="hu-HU" altLang="hu-HU" smtClean="0"/>
              <a:t>Ipar (Audi, Knorr-Bremse)</a:t>
            </a:r>
          </a:p>
          <a:p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ényűző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ényűző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>
        <a:spAutoFit/>
      </a:bodyPr>
      <a:lstStyle>
        <a:defPPr eaLnBrk="1" hangingPunct="1">
          <a:buFontTx/>
          <a:buNone/>
          <a:defRPr sz="24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ényűző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1316</TotalTime>
  <Words>459</Words>
  <Application>Microsoft Office PowerPoint</Application>
  <PresentationFormat>Diavetítés a képernyőre (4:3 oldalarány)</PresentationFormat>
  <Paragraphs>160</Paragraphs>
  <Slides>16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5" baseType="lpstr">
      <vt:lpstr>Arial</vt:lpstr>
      <vt:lpstr>Trebuchet MS</vt:lpstr>
      <vt:lpstr>Wingdings 2</vt:lpstr>
      <vt:lpstr>Wingdings</vt:lpstr>
      <vt:lpstr>Calibri</vt:lpstr>
      <vt:lpstr>Elephant</vt:lpstr>
      <vt:lpstr>Wingdings 3</vt:lpstr>
      <vt:lpstr>Vivaldi</vt:lpstr>
      <vt:lpstr>Fényűző</vt:lpstr>
      <vt:lpstr>ELTE matematika képzések,  tanári szak</vt:lpstr>
      <vt:lpstr>Mire készít  fel  a  matematika szak ?</vt:lpstr>
      <vt:lpstr>Elhelyezkedés</vt:lpstr>
      <vt:lpstr>The  algorithmic  CEO Fortune magazin 2015 január </vt:lpstr>
      <vt:lpstr>Mit  fogok  tanulni  a matematika  szakon? </vt:lpstr>
      <vt:lpstr>Matematika  alapszak szerkezete</vt:lpstr>
      <vt:lpstr>Matematika mesterszakok</vt:lpstr>
      <vt:lpstr>ELTE Matematikai Intézet</vt:lpstr>
      <vt:lpstr>Munkalehetőségek</vt:lpstr>
      <vt:lpstr>Végzett  hallgatók elhelyezkedése</vt:lpstr>
      <vt:lpstr>Interjúk  volt  ELTÉ-s  hallgatókkal</vt:lpstr>
      <vt:lpstr>Együttműködés, kutatás</vt:lpstr>
      <vt:lpstr>Adatok  az  ELTE-ről</vt:lpstr>
      <vt:lpstr>Általános elvek</vt:lpstr>
      <vt:lpstr>A  Bolyai  Társulat  online matematikai  folyóirata </vt:lpstr>
      <vt:lpstr>Köszönöm a figyelmet</vt:lpstr>
    </vt:vector>
  </TitlesOfParts>
  <Company>ELTE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ELTE, matematika alapszak</dc:title>
  <dc:creator>Simon Péter</dc:creator>
  <cp:lastModifiedBy>simonp</cp:lastModifiedBy>
  <cp:revision>89</cp:revision>
  <dcterms:created xsi:type="dcterms:W3CDTF">2008-09-22T18:29:07Z</dcterms:created>
  <dcterms:modified xsi:type="dcterms:W3CDTF">2018-01-26T12:16:19Z</dcterms:modified>
</cp:coreProperties>
</file>