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roxima Nova"/>
      <p:regular r:id="rId10"/>
      <p:bold r:id="rId11"/>
      <p:italic r:id="rId12"/>
      <p:boldItalic r:id="rId13"/>
    </p:embeddedFont>
    <p:embeddedFont>
      <p:font typeface="Alfa Slab One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bold.fntdata"/><Relationship Id="rId10" Type="http://schemas.openxmlformats.org/officeDocument/2006/relationships/font" Target="fonts/ProximaNova-regular.fntdata"/><Relationship Id="rId13" Type="http://schemas.openxmlformats.org/officeDocument/2006/relationships/font" Target="fonts/ProximaNova-boldItalic.fntdata"/><Relationship Id="rId12" Type="http://schemas.openxmlformats.org/officeDocument/2006/relationships/font" Target="fonts/ProximaNov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AlfaSlabOn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4e2363061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4e2363061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4e2363061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4e2363061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4e5d1847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4e5d1847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200">
                <a:latin typeface="Calibri"/>
                <a:ea typeface="Calibri"/>
                <a:cs typeface="Calibri"/>
                <a:sym typeface="Calibri"/>
              </a:rPr>
              <a:t>Gamification avagy játékosítás a matematika tanításában</a:t>
            </a:r>
            <a:endParaRPr b="1" sz="5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Barbarics Márta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Gamification avagy játékosítás</a:t>
            </a:r>
            <a:endParaRPr sz="3600"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 játékok elemeinek használata </a:t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nem játékos környezetben</a:t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különböző célok elérésének érdekében</a:t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(egy-egy játékelemtől összetettebb rendszerekig)</a:t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Egy-egy játékelem alkalmazása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Időkorlát pl. </a:t>
            </a:r>
            <a:r>
              <a:rPr lang="en" sz="3000"/>
              <a:t>diákok bevonása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Együttműködés/versengés pl. </a:t>
            </a:r>
            <a:r>
              <a:rPr lang="en" sz="3000"/>
              <a:t>gyakorlás élvezetessé tétele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Jelvény pl. egyéni visszajelzés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Küldetés pl. differenciálás 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Avatar pl. motiválás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Összetettebb rendszerek, pl. értékelés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4470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Pontok, mester pontok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Szintek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Ranglisták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Rangok, titulusok 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Bónuszok</a:t>
            </a:r>
            <a:endParaRPr sz="3000"/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...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/>
        </p:nvSpPr>
        <p:spPr>
          <a:xfrm>
            <a:off x="4782600" y="1152525"/>
            <a:ext cx="41508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roxima Nova"/>
              <a:buChar char="●"/>
            </a:pPr>
            <a:r>
              <a:rPr lang="en" sz="24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Az osztályzás káros hatásainak csökkentése</a:t>
            </a:r>
            <a:endParaRPr sz="24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roxima Nova"/>
              <a:buChar char="●"/>
            </a:pPr>
            <a:r>
              <a:rPr lang="en" sz="24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Folyamatos visszajelzés</a:t>
            </a:r>
            <a:endParaRPr sz="24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roxima Nova"/>
              <a:buChar char="●"/>
            </a:pPr>
            <a:r>
              <a:rPr lang="en" sz="24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A befektetett munka értékelése </a:t>
            </a:r>
            <a:endParaRPr sz="24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roxima Nova"/>
              <a:buChar char="●"/>
            </a:pPr>
            <a:r>
              <a:rPr lang="en" sz="24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Stresszmentesítés</a:t>
            </a:r>
            <a:endParaRPr sz="24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roxima Nova"/>
              <a:buChar char="●"/>
            </a:pPr>
            <a:r>
              <a:rPr lang="en" sz="24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Differenciálás</a:t>
            </a:r>
            <a:endParaRPr sz="24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Proxima Nova"/>
              <a:buChar char="●"/>
            </a:pPr>
            <a:r>
              <a:rPr lang="en" sz="24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… </a:t>
            </a:r>
            <a:endParaRPr sz="24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