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13A"/>
    <a:srgbClr val="F1650F"/>
    <a:srgbClr val="008000"/>
    <a:srgbClr val="CC0099"/>
    <a:srgbClr val="800080"/>
    <a:srgbClr val="FFCC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41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8C6A-F7C7-43FE-B07C-A90D1498D1D8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899-6B56-4511-A7AD-14ACDDE31D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74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u="sng" dirty="0" smtClean="0">
                <a:solidFill>
                  <a:srgbClr val="FF0000"/>
                </a:solidFill>
              </a:rPr>
              <a:t>Hangosan!</a:t>
            </a:r>
            <a:r>
              <a:rPr lang="hu-HU" u="none" baseline="0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Hargitai Sára, 10.b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Már régebb</a:t>
            </a:r>
            <a:r>
              <a:rPr lang="hu-HU" baseline="0" dirty="0" smtClean="0"/>
              <a:t> óta foglalkozom ezzel a témával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Egy sokak számára ismeretlen közép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09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Nézzük</a:t>
            </a:r>
            <a:r>
              <a:rPr lang="hu-HU" baseline="0" dirty="0" smtClean="0"/>
              <a:t> meg a nevezetes közepeket egy ábrán!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Ez volt a 4 legismertebb közép, de lássuk mit kapunk, ha </a:t>
            </a:r>
            <a:r>
              <a:rPr lang="hu-HU" u="sng" baseline="0" dirty="0" smtClean="0"/>
              <a:t>folytatjuk</a:t>
            </a:r>
            <a:r>
              <a:rPr lang="hu-HU" baseline="0" dirty="0" smtClean="0"/>
              <a:t> az ábrát!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Ezt a képletet kapjuk, amely szintén egy közepet takar. Ezt a közepet nem tanuljuk középiskolában, pedig nem is bonyolult a képlete.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Annak </a:t>
            </a:r>
            <a:r>
              <a:rPr lang="hu-HU" u="sng" baseline="0" dirty="0" smtClean="0"/>
              <a:t>bizonyítása</a:t>
            </a:r>
            <a:r>
              <a:rPr lang="hu-HU" baseline="0" dirty="0" smtClean="0"/>
              <a:t>, hogy a szakaszhosszakat valóban megkapjuk ezekkel a képletekkel, könnyen levezethető </a:t>
            </a:r>
            <a:r>
              <a:rPr lang="hu-HU" baseline="0" dirty="0" err="1" smtClean="0"/>
              <a:t>pitagorasz-</a:t>
            </a:r>
            <a:r>
              <a:rPr lang="hu-HU" baseline="0" dirty="0" smtClean="0"/>
              <a:t> illetve befogótételek alkalmazásával.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1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Most pedig az ún.</a:t>
            </a:r>
            <a:r>
              <a:rPr lang="hu-HU" baseline="0" dirty="0" smtClean="0"/>
              <a:t> karakterisztikus függvényekről szeretnék beszélni.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Írjuk fel a számtani közép képletét,…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Ugyanígy a többi középnek is megvan a saját karakterisztikus függvénye.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Ábrázoljuk a karakterisztikus függvényeket!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Ezek a grafikonok jól illusztrálják az egyes közepek középérték-tulajdonságát, illetve a közepek sorrendjét.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48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Illetve</a:t>
            </a:r>
            <a:r>
              <a:rPr lang="hu-HU" baseline="0" dirty="0" smtClean="0"/>
              <a:t> azt az érdekességet is megfigyelhetjük, miszerint a számtani, mértani, harmonikus és négyzetes közép függvényei…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Ezt úgy mondjuk, hogy a hozzájuk tartozó közepek </a:t>
            </a:r>
            <a:r>
              <a:rPr lang="hu-HU" u="sng" baseline="0" dirty="0" err="1" smtClean="0"/>
              <a:t>izoton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közepek</a:t>
            </a:r>
            <a:r>
              <a:rPr lang="hu-HU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Így fordulhat elő az is, hogy lerögzített b esetén </a:t>
            </a:r>
            <a:r>
              <a:rPr lang="hu-HU" u="sng" baseline="0" dirty="0" smtClean="0"/>
              <a:t>két különböző a-hoz</a:t>
            </a:r>
            <a:r>
              <a:rPr lang="hu-HU" baseline="0" dirty="0" smtClean="0"/>
              <a:t> is ugyanazt a C-t kapjuk.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4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MOST PEDIG lásunk néhány összefüggést</a:t>
            </a:r>
            <a:r>
              <a:rPr lang="hu-HU" baseline="0" dirty="0" smtClean="0"/>
              <a:t> a tárgyalt közepek között!!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Algebrai úton bizonyítható, hogy a mértani és négyzetes….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Néhány ezek közül az összefüggések közül megfigyelhető ezen az ábrán is, a 3. összefüggés egy befogótétellel bizonyítható, a 2. szintén, a 4. pedig azt illusztrálja meg, </a:t>
            </a:r>
            <a:r>
              <a:rPr lang="hu-HU" u="sng" baseline="0" dirty="0" smtClean="0"/>
              <a:t>miért hívják </a:t>
            </a:r>
            <a:r>
              <a:rPr lang="hu-HU" u="sng" baseline="0" dirty="0" err="1" smtClean="0"/>
              <a:t>kontraharmonikusnak</a:t>
            </a:r>
            <a:r>
              <a:rPr lang="hu-HU" baseline="0" dirty="0" smtClean="0"/>
              <a:t>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91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Most pedig</a:t>
            </a:r>
            <a:r>
              <a:rPr lang="hu-HU" baseline="0" dirty="0" smtClean="0"/>
              <a:t> lássunk egy derékszögű érintőtrapézt! Alapjait jelöljük a-val és b-vel, szárait c-vel és d-vel!</a:t>
            </a:r>
            <a:endParaRPr lang="hu-H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 trapéz</a:t>
            </a:r>
            <a:r>
              <a:rPr lang="hu-HU" baseline="0" dirty="0" smtClean="0"/>
              <a:t> magasságának egy alkalmas helyen való behúzásával egy derékszögű háromszöget kapunk.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21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Ebből a háromszögből </a:t>
            </a:r>
            <a:r>
              <a:rPr lang="hu-HU" u="sng" dirty="0" smtClean="0"/>
              <a:t>szerkesztéssel visszakaphatjuk</a:t>
            </a:r>
            <a:r>
              <a:rPr lang="hu-HU" u="none" dirty="0" smtClean="0"/>
              <a:t> </a:t>
            </a:r>
            <a:r>
              <a:rPr lang="hu-HU" dirty="0" smtClean="0"/>
              <a:t>az eredeti trapézt.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Másik</a:t>
            </a:r>
            <a:r>
              <a:rPr lang="hu-HU" baseline="0" dirty="0" smtClean="0"/>
              <a:t> irányba is kiegészíthető…</a:t>
            </a:r>
            <a:endParaRPr lang="hu-H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Ez az ábra azt</a:t>
            </a:r>
            <a:r>
              <a:rPr lang="hu-HU" baseline="0" dirty="0" smtClean="0"/>
              <a:t> a</a:t>
            </a:r>
            <a:r>
              <a:rPr lang="hu-HU" dirty="0" smtClean="0"/>
              <a:t> korábbi kijelentésünket </a:t>
            </a:r>
            <a:r>
              <a:rPr lang="hu-HU" baseline="0" dirty="0" smtClean="0"/>
              <a:t>támasztja alá </a:t>
            </a:r>
            <a:r>
              <a:rPr lang="hu-HU" baseline="0" dirty="0" err="1" smtClean="0"/>
              <a:t>geomertiailag</a:t>
            </a:r>
            <a:r>
              <a:rPr lang="hu-HU" baseline="0" dirty="0" smtClean="0"/>
              <a:t>, miszerint b lerögzítésével 2 különböző a-hoz is ugyanazt a C-t kaphatjuk.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aseline="0" dirty="0" smtClean="0"/>
              <a:t>Amennyiben a derékszögű háromszög oldalait tekintve egész számokra szorítkozunk, érdemes vizsgálni a C és a </a:t>
            </a:r>
            <a:r>
              <a:rPr lang="hu-HU" baseline="0" dirty="0" err="1" smtClean="0"/>
              <a:t>pitagoraszi</a:t>
            </a:r>
            <a:r>
              <a:rPr lang="hu-HU" baseline="0" dirty="0" smtClean="0"/>
              <a:t> számhármasok kapcsolatát is. </a:t>
            </a:r>
            <a:r>
              <a:rPr lang="hu-HU" baseline="0" smtClean="0"/>
              <a:t>Ezt </a:t>
            </a:r>
            <a:r>
              <a:rPr lang="hu-HU" baseline="0" dirty="0" smtClean="0"/>
              <a:t>most időhiány miatt nem mutatom be, viszont most ennek a tanulmányozásával foglalkozom.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14899-6B56-4511-A7AD-14ACDDE31D5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5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8F6DE3-A55F-4BE5-A4A7-AC929CAE4BAC}" type="datetimeFigureOut">
              <a:rPr lang="hu-HU" smtClean="0"/>
              <a:t>2019.04.06.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6C195C2-C0F1-41D3-8629-DFAB2B9B5FE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b="1" smtClean="0">
                <a:latin typeface="Arial Black" panose="020B0A04020102020204" pitchFamily="34" charset="0"/>
                <a:ea typeface="Batang" panose="02030600000101010101" pitchFamily="18" charset="-127"/>
              </a:rPr>
              <a:t>Egy elfeledett közép</a:t>
            </a:r>
            <a:endParaRPr lang="hu-HU" sz="4400" b="1" dirty="0"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Hargitai Sára </a:t>
            </a:r>
          </a:p>
          <a:p>
            <a:r>
              <a:rPr lang="hu-HU" dirty="0" smtClean="0"/>
              <a:t>10. évfolyam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A NEVEZETES KÖZEPEK EGY ÁBRÁN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3995937" cy="5112568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hu-HU" i="1" dirty="0" smtClean="0"/>
              </a:p>
              <a:p>
                <a:endParaRPr lang="hu-H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px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py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pg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1" i="0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hu-HU" sz="2400" b="0" i="1" cap="all" spc="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1" i="0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sz="2400" b="0" i="1" cap="all" spc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1" i="0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hu-HU" sz="2400" b="0" i="1" cap="all" spc="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b="0" cap="all" spc="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pc</a:t>
                </a:r>
                <a14:m>
                  <m:oMath xmlns:m="http://schemas.openxmlformats.org/officeDocument/2006/math"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cap="all" spc="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hu-HU" sz="2400" b="0" i="1" cap="all" spc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b="0" i="1" cap="all" spc="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hu-HU" sz="2400" b="0" i="1" cap="all" spc="1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400" b="0" cap="all" spc="100" dirty="0">
                  <a:latin typeface="Cambria Math"/>
                </a:endParaRPr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 smtClean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3995937" cy="5112568"/>
              </a:xfrm>
              <a:blipFill rotWithShape="1">
                <a:blip r:embed="rId3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3059" y="1872502"/>
            <a:ext cx="5280025" cy="41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3058" y="1872502"/>
            <a:ext cx="5280025" cy="41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11" y="1872502"/>
            <a:ext cx="5280025" cy="414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3995936" y="4293096"/>
            <a:ext cx="136815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11" y="1872501"/>
            <a:ext cx="5280025" cy="414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Egyenes összekötő 12"/>
          <p:cNvCxnSpPr/>
          <p:nvPr/>
        </p:nvCxnSpPr>
        <p:spPr>
          <a:xfrm>
            <a:off x="3995936" y="4293096"/>
            <a:ext cx="432048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10" y="1872501"/>
            <a:ext cx="5280025" cy="414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Egyenes összekötő 16"/>
          <p:cNvCxnSpPr/>
          <p:nvPr/>
        </p:nvCxnSpPr>
        <p:spPr>
          <a:xfrm flipV="1">
            <a:off x="3995936" y="3025154"/>
            <a:ext cx="2118358" cy="126794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11" y="1872503"/>
            <a:ext cx="5280025" cy="41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Egyenes összekötő 26"/>
          <p:cNvCxnSpPr/>
          <p:nvPr/>
        </p:nvCxnSpPr>
        <p:spPr>
          <a:xfrm>
            <a:off x="3995936" y="4293096"/>
            <a:ext cx="208516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3335" y="1872500"/>
            <a:ext cx="5286375" cy="414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Egyenes összekötő 29"/>
          <p:cNvCxnSpPr/>
          <p:nvPr/>
        </p:nvCxnSpPr>
        <p:spPr>
          <a:xfrm>
            <a:off x="3995936" y="4293096"/>
            <a:ext cx="280831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09" y="1872498"/>
            <a:ext cx="5280025" cy="41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9" name="Egyenes összekötő 2058"/>
          <p:cNvCxnSpPr/>
          <p:nvPr/>
        </p:nvCxnSpPr>
        <p:spPr>
          <a:xfrm flipV="1">
            <a:off x="3995936" y="2852936"/>
            <a:ext cx="2808312" cy="14401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2"/>
          <a:stretch/>
        </p:blipFill>
        <p:spPr bwMode="auto">
          <a:xfrm>
            <a:off x="3486511" y="1872503"/>
            <a:ext cx="5280025" cy="414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61" name="Egyenes összekötő 2060"/>
          <p:cNvCxnSpPr/>
          <p:nvPr/>
        </p:nvCxnSpPr>
        <p:spPr>
          <a:xfrm>
            <a:off x="3995936" y="4303752"/>
            <a:ext cx="3600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0" y="152146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32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kontraharmonikus</a:t>
            </a:r>
            <a:r>
              <a:rPr lang="hu-HU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közép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9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40768"/>
          </a:xfrm>
        </p:spPr>
        <p:txBody>
          <a:bodyPr/>
          <a:lstStyle/>
          <a:p>
            <a:pPr algn="ctr"/>
            <a:r>
              <a:rPr lang="hu-HU" dirty="0" smtClean="0"/>
              <a:t>Karakterisztikus függvények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artalom helye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1484784"/>
                <a:ext cx="3291840" cy="452596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u-H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hu-HU" b="0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dirty="0"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 dirty="0" smtClean="0"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rgbClr val="F4813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>
                            <a:solidFill>
                              <a:srgbClr val="F4813A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rgbClr val="F4813A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u-HU" b="0" i="1" dirty="0">
                    <a:solidFill>
                      <a:srgbClr val="F4813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solidFill>
                              <a:srgbClr val="F4813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solidFill>
                              <a:srgbClr val="F4813A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hu-H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hu-HU" b="0" i="1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 dirty="0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dirty="0" smtClean="0">
                            <a:solidFill>
                              <a:srgbClr val="80008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u-HU" b="0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0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solidFill>
                          <a:srgbClr val="80008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hu-HU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artalom hely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1484784"/>
                <a:ext cx="3291840" cy="4525963"/>
              </a:xfrm>
              <a:blipFill rotWithShape="1">
                <a:blip r:embed="rId3"/>
                <a:stretch>
                  <a:fillRect l="-3333" t="-13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artalom helye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556792"/>
                <a:ext cx="3291840" cy="4525963"/>
              </a:xfrm>
            </p:spPr>
            <p:txBody>
              <a:bodyPr>
                <a:normAutofit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hu-H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10" name="Tartalom hely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556792"/>
                <a:ext cx="3291840" cy="452596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" descr="C:\Users\Hargitai Sára\Desktop\GeoGebra\Kontraharmonikus közép\Közepek függvénye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r="33942"/>
          <a:stretch/>
        </p:blipFill>
        <p:spPr bwMode="auto">
          <a:xfrm>
            <a:off x="3635897" y="1469571"/>
            <a:ext cx="5232349" cy="5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40768"/>
          </a:xfrm>
        </p:spPr>
        <p:txBody>
          <a:bodyPr/>
          <a:lstStyle/>
          <a:p>
            <a:pPr algn="ctr"/>
            <a:r>
              <a:rPr lang="hu-HU" dirty="0" smtClean="0"/>
              <a:t>Karakterisztikus függvények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3322712" cy="4373563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szig</m:t>
                    </m:r>
                    <m: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</m:t>
                    </m:r>
                    <m: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ő</m:t>
                    </m:r>
                  </m:oMath>
                </a14:m>
                <a:endParaRPr lang="hu-HU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u-HU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A,G,H,Q </a:t>
                </a:r>
                <a:r>
                  <a:rPr lang="hu-HU" b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izoton</a:t>
                </a:r>
                <a:r>
                  <a:rPr lang="hu-HU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közepek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-nek</a:t>
                </a:r>
                <a:r>
                  <a:rPr lang="hu-HU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min.: 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u-HU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C(2;6) = 5 = C(3;6</a:t>
                </a:r>
                <a:r>
                  <a:rPr lang="hu-HU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hu-HU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artalom hely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3322712" cy="4373563"/>
              </a:xfrm>
              <a:blipFill rotWithShape="1">
                <a:blip r:embed="rId3"/>
                <a:stretch>
                  <a:fillRect l="-1468" t="-8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 descr="C:\Users\Hargitai Sára\Desktop\GeoGebra\Kontraharmonikus közép\Közepek függvénye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r="33942"/>
          <a:stretch/>
        </p:blipFill>
        <p:spPr bwMode="auto">
          <a:xfrm>
            <a:off x="3635897" y="1469571"/>
            <a:ext cx="5232349" cy="5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argitai Sára\Desktop\GeoGebra\Kontraharmonikus közép\Közepek függvényei_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75" r="33942"/>
          <a:stretch/>
        </p:blipFill>
        <p:spPr bwMode="auto">
          <a:xfrm>
            <a:off x="3635897" y="1469571"/>
            <a:ext cx="5232349" cy="5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 algn="ctr"/>
            <a:r>
              <a:rPr lang="hu-HU" dirty="0" smtClean="0"/>
              <a:t>Összefüggések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611560" y="1574800"/>
            <a:ext cx="3744416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Q(G;Q</a:t>
            </a:r>
            <a:r>
              <a:rPr lang="hu-HU" b="0" dirty="0">
                <a:latin typeface="Cambria Math" panose="02040503050406030204" pitchFamily="18" charset="0"/>
                <a:ea typeface="Cambria Math" panose="02040503050406030204" pitchFamily="18" charset="0"/>
              </a:rPr>
              <a:t>)=A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G(A;C)=Q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G(H;A)=</a:t>
            </a:r>
            <a:r>
              <a:rPr lang="hu-HU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hu-HU" b="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A(H;C)=A</a:t>
            </a:r>
          </a:p>
          <a:p>
            <a:r>
              <a:rPr lang="hu-HU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invariancia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12776"/>
            <a:ext cx="5766340" cy="5140433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 flipV="1">
            <a:off x="3707904" y="2708920"/>
            <a:ext cx="2232248" cy="1368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940152" y="2708920"/>
            <a:ext cx="864096" cy="1368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707904" y="4077072"/>
            <a:ext cx="309634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12775"/>
            <a:ext cx="5766340" cy="5140433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/>
        </p:nvCxnSpPr>
        <p:spPr>
          <a:xfrm flipV="1">
            <a:off x="3707904" y="2492896"/>
            <a:ext cx="3096344" cy="1584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6804248" y="2492896"/>
            <a:ext cx="792088" cy="1584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707904" y="4077072"/>
            <a:ext cx="388843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12774"/>
            <a:ext cx="5766340" cy="5140433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 flipV="1">
            <a:off x="6804248" y="4077072"/>
            <a:ext cx="792088" cy="74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5958780" y="4077816"/>
            <a:ext cx="792088" cy="7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862"/>
          </a:xfrm>
        </p:spPr>
        <p:txBody>
          <a:bodyPr/>
          <a:lstStyle/>
          <a:p>
            <a:pPr algn="ctr"/>
            <a:r>
              <a:rPr lang="hu-HU" dirty="0" smtClean="0"/>
              <a:t>Derékszögű érintőtrapéz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artalom helye 2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8268" y="4653136"/>
                <a:ext cx="6901760" cy="1447627"/>
              </a:xfrm>
            </p:spPr>
            <p:txBody>
              <a:bodyPr>
                <a:normAutofit/>
              </a:bodyPr>
              <a:lstStyle/>
              <a:p>
                <a:r>
                  <a:rPr lang="hu-H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a+b=c+d</a:t>
                </a:r>
                <a:endParaRPr lang="hu-HU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hu-HU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artalom hely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8268" y="4653136"/>
                <a:ext cx="6901760" cy="1447627"/>
              </a:xfrm>
              <a:blipFill rotWithShape="1">
                <a:blip r:embed="rId3"/>
                <a:stretch>
                  <a:fillRect l="-1855" t="-42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 descr="C:\Users\Hargitai Sára\Desktop\GeoGebra\Derékszögű érintőtrapéz\gg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9158" r="36122" b="40031"/>
          <a:stretch/>
        </p:blipFill>
        <p:spPr bwMode="auto">
          <a:xfrm>
            <a:off x="237688" y="1444135"/>
            <a:ext cx="5983462" cy="30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Hargitai Sára\Desktop\GeoGebra\Derékszögű érintőtrapéz\gg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15783" r="32539" b="45620"/>
          <a:stretch/>
        </p:blipFill>
        <p:spPr bwMode="auto">
          <a:xfrm>
            <a:off x="678426" y="1844245"/>
            <a:ext cx="6004560" cy="2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/>
          <p:cNvSpPr txBox="1"/>
          <p:nvPr/>
        </p:nvSpPr>
        <p:spPr>
          <a:xfrm>
            <a:off x="1255012" y="144413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hu-HU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915816" y="418608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076056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237688" y="2821578"/>
            <a:ext cx="22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4080633" y="2621808"/>
            <a:ext cx="66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u-H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48" name="Jobb oldali kapcsos zárójel 2047"/>
          <p:cNvSpPr/>
          <p:nvPr/>
        </p:nvSpPr>
        <p:spPr>
          <a:xfrm>
            <a:off x="2915816" y="4725144"/>
            <a:ext cx="281943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50" name="Egyenes összekötő nyíllal 2049"/>
          <p:cNvCxnSpPr/>
          <p:nvPr/>
        </p:nvCxnSpPr>
        <p:spPr>
          <a:xfrm>
            <a:off x="3449787" y="5229200"/>
            <a:ext cx="6765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Szövegdoboz 2050"/>
              <p:cNvSpPr txBox="1"/>
              <p:nvPr/>
            </p:nvSpPr>
            <p:spPr>
              <a:xfrm>
                <a:off x="4572000" y="4527169"/>
                <a:ext cx="3888432" cy="138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i="1">
                            <a:latin typeface="Cambria Math"/>
                          </a:rPr>
                          <m:t>2</m:t>
                        </m:r>
                        <m:r>
                          <a:rPr lang="hu-HU" sz="2800" i="1">
                            <a:latin typeface="Cambria Math"/>
                          </a:rPr>
                          <m:t>𝑎𝑏</m:t>
                        </m:r>
                      </m:num>
                      <m:den>
                        <m:r>
                          <a:rPr lang="hu-HU" sz="2800" i="1">
                            <a:latin typeface="Cambria Math"/>
                          </a:rPr>
                          <m:t>𝑎</m:t>
                        </m:r>
                        <m:r>
                          <a:rPr lang="hu-HU" sz="2800" i="1">
                            <a:latin typeface="Cambria Math"/>
                          </a:rPr>
                          <m:t>+</m:t>
                        </m:r>
                        <m:r>
                          <a:rPr lang="hu-HU" sz="28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hu-H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hu-H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H(a;b)</a:t>
                </a:r>
              </a:p>
              <a:p>
                <a:r>
                  <a:rPr lang="hu-H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u-H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u-H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hu-H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u-HU" sz="2800" i="1">
                            <a:latin typeface="Cambria Math"/>
                          </a:rPr>
                          <m:t>𝑎</m:t>
                        </m:r>
                        <m:r>
                          <a:rPr lang="hu-HU" sz="2800" i="1">
                            <a:latin typeface="Cambria Math"/>
                          </a:rPr>
                          <m:t>+</m:t>
                        </m:r>
                        <m:r>
                          <a:rPr lang="hu-HU" sz="2800" i="1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hu-HU" sz="2800" i="1">
                        <a:latin typeface="Cambria Math"/>
                      </a:rPr>
                      <m:t> </m:t>
                    </m:r>
                  </m:oMath>
                </a14:m>
                <a:r>
                  <a:rPr lang="hu-H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C(a;b</a:t>
                </a:r>
                <a:r>
                  <a:rPr lang="hu-H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hu-H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51" name="Szövegdoboz 2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27169"/>
                <a:ext cx="3888432" cy="1384738"/>
              </a:xfrm>
              <a:prstGeom prst="rect">
                <a:avLst/>
              </a:prstGeom>
              <a:blipFill rotWithShape="1">
                <a:blip r:embed="rId6"/>
                <a:stretch>
                  <a:fillRect l="-3135" b="-39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4080633" y="2621808"/>
            <a:ext cx="61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192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2048" grpId="0" animBg="1"/>
      <p:bldP spid="205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ím 1"/>
          <p:cNvSpPr txBox="1">
            <a:spLocks/>
          </p:cNvSpPr>
          <p:nvPr/>
        </p:nvSpPr>
        <p:spPr>
          <a:xfrm>
            <a:off x="0" y="1"/>
            <a:ext cx="9144000" cy="1426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Derékszögű érintőtrapéz</a:t>
            </a:r>
            <a:endParaRPr lang="hu-HU" dirty="0"/>
          </a:p>
        </p:txBody>
      </p:sp>
      <p:sp>
        <p:nvSpPr>
          <p:cNvPr id="47" name="Tartalom helye 4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9" name="Tartalom helye 4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0" name="Tartalom helye 4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2" name="Tartalom helye 5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5" name="Tartalom helye 5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9" name="Kép 118"/>
          <p:cNvPicPr/>
          <p:nvPr/>
        </p:nvPicPr>
        <p:blipFill rotWithShape="1">
          <a:blip r:embed="rId3"/>
          <a:srcRect t="13787" r="40147"/>
          <a:stretch/>
        </p:blipFill>
        <p:spPr>
          <a:xfrm>
            <a:off x="0" y="2024742"/>
            <a:ext cx="6313715" cy="5940762"/>
          </a:xfrm>
          <a:prstGeom prst="rect">
            <a:avLst/>
          </a:prstGeom>
        </p:spPr>
      </p:pic>
      <p:pic>
        <p:nvPicPr>
          <p:cNvPr id="120" name="Kép 119"/>
          <p:cNvPicPr/>
          <p:nvPr/>
        </p:nvPicPr>
        <p:blipFill rotWithShape="1">
          <a:blip r:embed="rId4"/>
          <a:srcRect t="13777" r="40147"/>
          <a:stretch/>
        </p:blipFill>
        <p:spPr>
          <a:xfrm>
            <a:off x="0" y="2024742"/>
            <a:ext cx="6313714" cy="5940762"/>
          </a:xfrm>
          <a:prstGeom prst="rect">
            <a:avLst/>
          </a:prstGeom>
        </p:spPr>
      </p:pic>
      <p:pic>
        <p:nvPicPr>
          <p:cNvPr id="121" name="Kép 120"/>
          <p:cNvPicPr/>
          <p:nvPr/>
        </p:nvPicPr>
        <p:blipFill rotWithShape="1">
          <a:blip r:embed="rId5"/>
          <a:srcRect t="13777" r="40147"/>
          <a:stretch/>
        </p:blipFill>
        <p:spPr>
          <a:xfrm>
            <a:off x="0" y="2024742"/>
            <a:ext cx="6313714" cy="5940762"/>
          </a:xfrm>
          <a:prstGeom prst="rect">
            <a:avLst/>
          </a:prstGeom>
        </p:spPr>
      </p:pic>
      <p:pic>
        <p:nvPicPr>
          <p:cNvPr id="122" name="Kép 121"/>
          <p:cNvPicPr/>
          <p:nvPr/>
        </p:nvPicPr>
        <p:blipFill rotWithShape="1">
          <a:blip r:embed="rId6"/>
          <a:srcRect t="13777" r="40147"/>
          <a:stretch/>
        </p:blipFill>
        <p:spPr>
          <a:xfrm>
            <a:off x="0" y="2024742"/>
            <a:ext cx="6313714" cy="5940762"/>
          </a:xfrm>
          <a:prstGeom prst="rect">
            <a:avLst/>
          </a:prstGeom>
        </p:spPr>
      </p:pic>
      <p:pic>
        <p:nvPicPr>
          <p:cNvPr id="123" name="Kép 122"/>
          <p:cNvPicPr/>
          <p:nvPr/>
        </p:nvPicPr>
        <p:blipFill rotWithShape="1">
          <a:blip r:embed="rId7"/>
          <a:srcRect t="13777" r="40147"/>
          <a:stretch/>
        </p:blipFill>
        <p:spPr>
          <a:xfrm>
            <a:off x="0" y="2024742"/>
            <a:ext cx="6313715" cy="5940762"/>
          </a:xfrm>
          <a:prstGeom prst="rect">
            <a:avLst/>
          </a:prstGeom>
        </p:spPr>
      </p:pic>
      <p:pic>
        <p:nvPicPr>
          <p:cNvPr id="124" name="Kép 123"/>
          <p:cNvPicPr/>
          <p:nvPr/>
        </p:nvPicPr>
        <p:blipFill rotWithShape="1">
          <a:blip r:embed="rId8"/>
          <a:srcRect t="13790" r="40147"/>
          <a:stretch/>
        </p:blipFill>
        <p:spPr>
          <a:xfrm>
            <a:off x="73" y="2024742"/>
            <a:ext cx="6313641" cy="5939057"/>
          </a:xfrm>
          <a:prstGeom prst="rect">
            <a:avLst/>
          </a:prstGeom>
        </p:spPr>
      </p:pic>
      <p:pic>
        <p:nvPicPr>
          <p:cNvPr id="128" name="Kép 127"/>
          <p:cNvPicPr/>
          <p:nvPr/>
        </p:nvPicPr>
        <p:blipFill rotWithShape="1">
          <a:blip r:embed="rId9"/>
          <a:srcRect t="13793" r="40146"/>
          <a:stretch/>
        </p:blipFill>
        <p:spPr>
          <a:xfrm>
            <a:off x="1" y="2024742"/>
            <a:ext cx="6313714" cy="5938205"/>
          </a:xfrm>
          <a:prstGeom prst="rect">
            <a:avLst/>
          </a:prstGeom>
        </p:spPr>
      </p:pic>
      <p:pic>
        <p:nvPicPr>
          <p:cNvPr id="129" name="Kép 128"/>
          <p:cNvPicPr/>
          <p:nvPr/>
        </p:nvPicPr>
        <p:blipFill rotWithShape="1">
          <a:blip r:embed="rId10"/>
          <a:srcRect t="13803" r="40147"/>
          <a:stretch/>
        </p:blipFill>
        <p:spPr>
          <a:xfrm>
            <a:off x="73" y="2024742"/>
            <a:ext cx="6313641" cy="5938205"/>
          </a:xfrm>
          <a:prstGeom prst="rect">
            <a:avLst/>
          </a:prstGeom>
        </p:spPr>
      </p:pic>
      <p:pic>
        <p:nvPicPr>
          <p:cNvPr id="130" name="Kép 129"/>
          <p:cNvPicPr/>
          <p:nvPr/>
        </p:nvPicPr>
        <p:blipFill rotWithShape="1">
          <a:blip r:embed="rId5"/>
          <a:srcRect t="13777" r="40147"/>
          <a:stretch/>
        </p:blipFill>
        <p:spPr>
          <a:xfrm>
            <a:off x="0" y="2024742"/>
            <a:ext cx="6313714" cy="5940762"/>
          </a:xfrm>
          <a:prstGeom prst="rect">
            <a:avLst/>
          </a:prstGeom>
        </p:spPr>
      </p:pic>
      <p:pic>
        <p:nvPicPr>
          <p:cNvPr id="131" name="Kép 130"/>
          <p:cNvPicPr/>
          <p:nvPr/>
        </p:nvPicPr>
        <p:blipFill rotWithShape="1">
          <a:blip r:embed="rId11"/>
          <a:srcRect t="13803" r="40146"/>
          <a:stretch/>
        </p:blipFill>
        <p:spPr>
          <a:xfrm>
            <a:off x="-71" y="2024742"/>
            <a:ext cx="6313785" cy="5938204"/>
          </a:xfrm>
          <a:prstGeom prst="rect">
            <a:avLst/>
          </a:prstGeom>
        </p:spPr>
      </p:pic>
      <p:pic>
        <p:nvPicPr>
          <p:cNvPr id="132" name="Kép 131"/>
          <p:cNvPicPr/>
          <p:nvPr/>
        </p:nvPicPr>
        <p:blipFill rotWithShape="1">
          <a:blip r:embed="rId12"/>
          <a:srcRect t="13803" r="40148"/>
          <a:stretch/>
        </p:blipFill>
        <p:spPr>
          <a:xfrm>
            <a:off x="73" y="2024742"/>
            <a:ext cx="6313641" cy="5938203"/>
          </a:xfrm>
          <a:prstGeom prst="rect">
            <a:avLst/>
          </a:prstGeom>
        </p:spPr>
      </p:pic>
      <p:sp>
        <p:nvSpPr>
          <p:cNvPr id="133" name="Téglalap 132"/>
          <p:cNvSpPr/>
          <p:nvPr/>
        </p:nvSpPr>
        <p:spPr>
          <a:xfrm>
            <a:off x="5436096" y="2276872"/>
            <a:ext cx="32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C(</a:t>
            </a: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hu-HU" sz="2800" b="1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hu-HU" sz="28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= C(</a:t>
            </a:r>
            <a:r>
              <a:rPr lang="hu-HU" sz="2800" b="1" dirty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hu-HU" sz="2800" b="1" dirty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hu-H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899592" y="2132856"/>
            <a:ext cx="122413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899592" y="3929112"/>
            <a:ext cx="3600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296356" y="17298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hu-H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96356" y="3908524"/>
            <a:ext cx="25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hu-HU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4542284" y="3929112"/>
            <a:ext cx="0" cy="180414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2123728" y="2132856"/>
            <a:ext cx="0" cy="3600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Szövegdoboz 40"/>
          <p:cNvSpPr txBox="1"/>
          <p:nvPr/>
        </p:nvSpPr>
        <p:spPr>
          <a:xfrm>
            <a:off x="4623420" y="4807897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3</a:t>
            </a:r>
            <a:endParaRPr lang="hu-HU" b="1" dirty="0">
              <a:solidFill>
                <a:schemeClr val="accent5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1711276" y="4809177"/>
            <a:ext cx="432048" cy="3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</a:rPr>
              <a:t>6</a:t>
            </a:r>
            <a:endParaRPr lang="hu-HU" b="1" dirty="0">
              <a:solidFill>
                <a:schemeClr val="accent5"/>
              </a:solidFill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2143324" y="2132856"/>
            <a:ext cx="2428676" cy="18002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3357662" y="2636912"/>
            <a:ext cx="3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8000"/>
                </a:solidFill>
              </a:rPr>
              <a:t>5</a:t>
            </a:r>
            <a:endParaRPr lang="hu-HU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9" grpId="0"/>
      <p:bldP spid="10" grpId="0"/>
      <p:bldP spid="41" grpId="0"/>
      <p:bldP spid="42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hu-HU" sz="6000" dirty="0" smtClean="0"/>
              <a:t>Köszönöm</a:t>
            </a:r>
            <a:br>
              <a:rPr lang="hu-HU" sz="6000" dirty="0" smtClean="0"/>
            </a:br>
            <a:r>
              <a:rPr lang="hu-HU" sz="6000" dirty="0" smtClean="0"/>
              <a:t>a</a:t>
            </a:r>
            <a:br>
              <a:rPr lang="hu-HU" sz="6000" dirty="0" smtClean="0"/>
            </a:br>
            <a:r>
              <a:rPr lang="hu-HU" sz="6000" dirty="0" smtClean="0"/>
              <a:t>figyelmet!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4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zencia">
  <a:themeElements>
    <a:clrScheme name="Egyéni 1. séma">
      <a:dk1>
        <a:sysClr val="windowText" lastClr="000000"/>
      </a:dk1>
      <a:lt1>
        <a:sysClr val="window" lastClr="FFFFFF"/>
      </a:lt1>
      <a:dk2>
        <a:srgbClr val="04678A"/>
      </a:dk2>
      <a:lt2>
        <a:srgbClr val="F68A94"/>
      </a:lt2>
      <a:accent1>
        <a:srgbClr val="069BD0"/>
      </a:accent1>
      <a:accent2>
        <a:srgbClr val="EF5B69"/>
      </a:accent2>
      <a:accent3>
        <a:srgbClr val="F8B6BC"/>
      </a:accent3>
      <a:accent4>
        <a:srgbClr val="64899A"/>
      </a:accent4>
      <a:accent5>
        <a:srgbClr val="286584"/>
      </a:accent5>
      <a:accent6>
        <a:srgbClr val="FFA7A7"/>
      </a:accent6>
      <a:hlink>
        <a:srgbClr val="286584"/>
      </a:hlink>
      <a:folHlink>
        <a:srgbClr val="F68A94"/>
      </a:folHlink>
    </a:clrScheme>
    <a:fontScheme name="Esszenci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zenc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2458</TotalTime>
  <Words>430</Words>
  <Application>Microsoft Office PowerPoint</Application>
  <PresentationFormat>Diavetítés a képernyőre (4:3 oldalarány)</PresentationFormat>
  <Paragraphs>94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Batang</vt:lpstr>
      <vt:lpstr>Arial</vt:lpstr>
      <vt:lpstr>Arial Black</vt:lpstr>
      <vt:lpstr>Calibri</vt:lpstr>
      <vt:lpstr>Cambria Math</vt:lpstr>
      <vt:lpstr>Wingdings</vt:lpstr>
      <vt:lpstr>Esszencia</vt:lpstr>
      <vt:lpstr>Egy elfeledett közép</vt:lpstr>
      <vt:lpstr>A NEVEZETES KÖZEPEK EGY ÁBRÁN</vt:lpstr>
      <vt:lpstr>Karakterisztikus függvények</vt:lpstr>
      <vt:lpstr>Karakterisztikus függvények</vt:lpstr>
      <vt:lpstr>Összefüggések</vt:lpstr>
      <vt:lpstr>Derékszögű érintőtrapéz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Hargitai Sára</dc:creator>
  <cp:lastModifiedBy>BrutalisFizika</cp:lastModifiedBy>
  <cp:revision>130</cp:revision>
  <dcterms:created xsi:type="dcterms:W3CDTF">2018-01-19T10:28:45Z</dcterms:created>
  <dcterms:modified xsi:type="dcterms:W3CDTF">2019-04-06T07:54:25Z</dcterms:modified>
</cp:coreProperties>
</file>