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3" r:id="rId12"/>
    <p:sldId id="274" r:id="rId13"/>
    <p:sldId id="276" r:id="rId14"/>
    <p:sldId id="275" r:id="rId15"/>
    <p:sldId id="264" r:id="rId16"/>
    <p:sldId id="265" r:id="rId17"/>
    <p:sldId id="266" r:id="rId18"/>
    <p:sldId id="280" r:id="rId19"/>
    <p:sldId id="267" r:id="rId20"/>
    <p:sldId id="268" r:id="rId21"/>
    <p:sldId id="278" r:id="rId22"/>
    <p:sldId id="277" r:id="rId23"/>
    <p:sldId id="269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munkalap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hu-HU" sz="20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Mennyire segítette a munkalap a fogalom/tétel megértését?</a:t>
            </a:r>
            <a:endParaRPr lang="hu-HU" sz="2000" baseline="0" dirty="0">
              <a:solidFill>
                <a:srgbClr val="002060"/>
              </a:solidFill>
            </a:endParaRPr>
          </a:p>
        </c:rich>
      </c:tx>
      <c:layout/>
      <c:overlay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5400" cap="rnd" cmpd="sng" algn="ctr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3653603142865928E-2"/>
                  <c:y val="1.67117989412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01896345715252E-2"/>
                  <c:y val="8.35589947063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843237714392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01896345715252E-2"/>
                  <c:y val="-2.9245648147219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288242828579335E-2"/>
                  <c:y val="-1.880077380892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0960809428598286E-3"/>
                  <c:y val="-2.9245648147219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4134007857164819E-2"/>
                  <c:y val="-6.2669246029756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5499368171451384E-2"/>
                  <c:y val="2.088974867658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0518331628603932E-2"/>
                  <c:y val="-2.5067698411902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4576485657158621E-2"/>
                  <c:y val="3.342359788253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'Számított értékek'!$A$2:$A$12</c:f>
              <c:strCache>
                <c:ptCount val="11"/>
                <c:pt idx="0">
                  <c:v>A gyökvonás azonosságai</c:v>
                </c:pt>
                <c:pt idx="1">
                  <c:v>Interaktív exponenciális egyenletek</c:v>
                </c:pt>
                <c:pt idx="2">
                  <c:v>Halmazelmélet</c:v>
                </c:pt>
                <c:pt idx="3">
                  <c:v>Egyenletek  grafikus megoldása</c:v>
                </c:pt>
                <c:pt idx="4">
                  <c:v>Minden munkalap</c:v>
                </c:pt>
                <c:pt idx="5">
                  <c:v>Függvénytranszformációk</c:v>
                </c:pt>
                <c:pt idx="6">
                  <c:v>Hatványozás azonosságai</c:v>
                </c:pt>
                <c:pt idx="7">
                  <c:v>Interaktív logaritmusos egyenletek</c:v>
                </c:pt>
                <c:pt idx="8">
                  <c:v>Törtkitevőjű hatványozás</c:v>
                </c:pt>
                <c:pt idx="9">
                  <c:v>Interaktív trigonometrikus egyenletek</c:v>
                </c:pt>
                <c:pt idx="10">
                  <c:v>Interaktív magasabbfokú egyenletek</c:v>
                </c:pt>
              </c:strCache>
            </c:strRef>
          </c:cat>
          <c:val>
            <c:numRef>
              <c:f>'Számított értékek'!$C$2:$C$12</c:f>
              <c:numCache>
                <c:formatCode>0.00</c:formatCode>
                <c:ptCount val="11"/>
                <c:pt idx="0">
                  <c:v>3.1747572815533984</c:v>
                </c:pt>
                <c:pt idx="1">
                  <c:v>3.7634408602150526</c:v>
                </c:pt>
                <c:pt idx="2">
                  <c:v>3.77</c:v>
                </c:pt>
                <c:pt idx="3">
                  <c:v>3.8181818181818183</c:v>
                </c:pt>
                <c:pt idx="4">
                  <c:v>3.8837579617834397</c:v>
                </c:pt>
                <c:pt idx="5">
                  <c:v>3.9622641509433971</c:v>
                </c:pt>
                <c:pt idx="6">
                  <c:v>3.9949238578680193</c:v>
                </c:pt>
                <c:pt idx="7">
                  <c:v>4.0516129032258057</c:v>
                </c:pt>
                <c:pt idx="8">
                  <c:v>4.1594202898550714</c:v>
                </c:pt>
                <c:pt idx="9">
                  <c:v>4.5454545454545459</c:v>
                </c:pt>
                <c:pt idx="10">
                  <c:v>4.5982905982905979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628640"/>
        <c:axId val="874621568"/>
      </c:radarChart>
      <c:catAx>
        <c:axId val="8746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74621568"/>
        <c:crosses val="autoZero"/>
        <c:auto val="1"/>
        <c:lblAlgn val="ctr"/>
        <c:lblOffset val="100"/>
        <c:noMultiLvlLbl val="0"/>
      </c:catAx>
      <c:valAx>
        <c:axId val="87462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7462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00" baseline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 sz="2000" cap="all" baseline="0">
                <a:solidFill>
                  <a:srgbClr val="FFC000"/>
                </a:solidFill>
              </a:rPr>
              <a:t>Mennyire segítette a munkalap a fogalom/tétel begyakorlását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00" baseline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D85BF0-EAEE-48AB-BC92-1AD6EB95F53F}" type="VALUE">
                      <a:rPr lang="en-US" baseline="0">
                        <a:solidFill>
                          <a:srgbClr val="D9D9D9"/>
                        </a:solidFill>
                      </a:rPr>
                      <a:pPr>
                        <a:defRPr sz="1600" b="1">
                          <a:solidFill>
                            <a:srgbClr val="D9D9D9"/>
                          </a:solidFill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D9D9D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0EFE31A-DA18-4B07-BA8F-AEB061747D5D}" type="VALUE">
                      <a:rPr lang="en-US">
                        <a:solidFill>
                          <a:srgbClr val="00B05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'Számított értékek'!$A$2:$A$12</c:f>
              <c:strCache>
                <c:ptCount val="11"/>
                <c:pt idx="0">
                  <c:v>A gyökvonás azonosságai</c:v>
                </c:pt>
                <c:pt idx="1">
                  <c:v>Interaktív exponenciális egyenletek</c:v>
                </c:pt>
                <c:pt idx="2">
                  <c:v>Függvénytranszformációk</c:v>
                </c:pt>
                <c:pt idx="3">
                  <c:v>Interaktív logaritmusos egyenletek</c:v>
                </c:pt>
                <c:pt idx="4">
                  <c:v>Minden munkalap</c:v>
                </c:pt>
                <c:pt idx="5">
                  <c:v>Halmazelmélet</c:v>
                </c:pt>
                <c:pt idx="6">
                  <c:v>Törtkitevőjű hatványozás</c:v>
                </c:pt>
                <c:pt idx="7">
                  <c:v>Hatványozás azonosságai</c:v>
                </c:pt>
                <c:pt idx="8">
                  <c:v>Interaktív magasabbfokú egyenletek</c:v>
                </c:pt>
                <c:pt idx="9">
                  <c:v>Interaktív trigonometrikus egyenletek</c:v>
                </c:pt>
                <c:pt idx="10">
                  <c:v>Egyenletek  grafikus megoldása</c:v>
                </c:pt>
              </c:strCache>
            </c:strRef>
          </c:cat>
          <c:val>
            <c:numRef>
              <c:f>'Számított értékek'!$F$2:$F$12</c:f>
              <c:numCache>
                <c:formatCode>0.00</c:formatCode>
                <c:ptCount val="11"/>
                <c:pt idx="0">
                  <c:v>3.660194174757283</c:v>
                </c:pt>
                <c:pt idx="1">
                  <c:v>3.6720430107526889</c:v>
                </c:pt>
                <c:pt idx="2">
                  <c:v>3.7358490566037736</c:v>
                </c:pt>
                <c:pt idx="3">
                  <c:v>3.8580645161290321</c:v>
                </c:pt>
                <c:pt idx="4">
                  <c:v>3.9864649681528661</c:v>
                </c:pt>
                <c:pt idx="5">
                  <c:v>4.22</c:v>
                </c:pt>
                <c:pt idx="6">
                  <c:v>4.3188405797101437</c:v>
                </c:pt>
                <c:pt idx="7">
                  <c:v>4.3299492385786795</c:v>
                </c:pt>
                <c:pt idx="8">
                  <c:v>4.384615384615385</c:v>
                </c:pt>
                <c:pt idx="9">
                  <c:v>4.4090909090909092</c:v>
                </c:pt>
                <c:pt idx="10">
                  <c:v>4.5909090909090908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74622112"/>
        <c:axId val="874625376"/>
      </c:barChart>
      <c:catAx>
        <c:axId val="87462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74625376"/>
        <c:crosses val="autoZero"/>
        <c:auto val="1"/>
        <c:lblAlgn val="ctr"/>
        <c:lblOffset val="100"/>
        <c:noMultiLvlLbl val="0"/>
      </c:catAx>
      <c:valAx>
        <c:axId val="87462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746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u-HU" sz="2400" baseline="0"/>
              <a:t>Munkalapok nehézségi szintje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008748626845313E-2"/>
          <c:y val="7.7908399932429068E-2"/>
          <c:w val="0.90897228791600215"/>
          <c:h val="0.434176319676975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'Számított értékek'!$A$2:$A$12</c:f>
              <c:strCache>
                <c:ptCount val="11"/>
                <c:pt idx="0">
                  <c:v>Halmazelmélet</c:v>
                </c:pt>
                <c:pt idx="1">
                  <c:v>Függvénytranszformációk</c:v>
                </c:pt>
                <c:pt idx="2">
                  <c:v>Hatványozás azonosságai</c:v>
                </c:pt>
                <c:pt idx="3">
                  <c:v>Törtkitevőjű hatványozás</c:v>
                </c:pt>
                <c:pt idx="4">
                  <c:v>Egyenletek  grafikus megoldása</c:v>
                </c:pt>
                <c:pt idx="5">
                  <c:v>Minden munkalap</c:v>
                </c:pt>
                <c:pt idx="6">
                  <c:v>Interaktív magasabbfokú egyenletek</c:v>
                </c:pt>
                <c:pt idx="7">
                  <c:v>A gyökvonás azonosságai</c:v>
                </c:pt>
                <c:pt idx="8">
                  <c:v>Interaktív trigonometrikus egyenletek</c:v>
                </c:pt>
                <c:pt idx="9">
                  <c:v>Interaktív exponenciális egyenletek</c:v>
                </c:pt>
                <c:pt idx="10">
                  <c:v>Interaktív logaritmusos egyenletek</c:v>
                </c:pt>
              </c:strCache>
            </c:strRef>
          </c:cat>
          <c:val>
            <c:numRef>
              <c:f>'Számított értékek'!$I$2:$I$12</c:f>
              <c:numCache>
                <c:formatCode>0.00</c:formatCode>
                <c:ptCount val="11"/>
                <c:pt idx="0">
                  <c:v>2.1349999999999998</c:v>
                </c:pt>
                <c:pt idx="1">
                  <c:v>2.1698113207547163</c:v>
                </c:pt>
                <c:pt idx="2">
                  <c:v>2.3299492385786809</c:v>
                </c:pt>
                <c:pt idx="3">
                  <c:v>2.347826086956522</c:v>
                </c:pt>
                <c:pt idx="4">
                  <c:v>2.5454545454545454</c:v>
                </c:pt>
                <c:pt idx="5">
                  <c:v>2.6584394904458599</c:v>
                </c:pt>
                <c:pt idx="6">
                  <c:v>2.675213675213675</c:v>
                </c:pt>
                <c:pt idx="7">
                  <c:v>2.7766990291262137</c:v>
                </c:pt>
                <c:pt idx="8">
                  <c:v>2.8939393939393927</c:v>
                </c:pt>
                <c:pt idx="9">
                  <c:v>3.1720430107526889</c:v>
                </c:pt>
                <c:pt idx="10">
                  <c:v>3.2709677419354826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4401536"/>
        <c:axId val="954392832"/>
        <c:axId val="0"/>
      </c:bar3DChart>
      <c:catAx>
        <c:axId val="95440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4392832"/>
        <c:crosses val="autoZero"/>
        <c:auto val="1"/>
        <c:lblAlgn val="ctr"/>
        <c:lblOffset val="100"/>
        <c:noMultiLvlLbl val="0"/>
      </c:catAx>
      <c:valAx>
        <c:axId val="954392832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95440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hu-HU" sz="3000" baseline="0">
                <a:solidFill>
                  <a:srgbClr val="FF0000"/>
                </a:solidFill>
              </a:rPr>
              <a:t>Hogyan használnád a munkalapot?</a:t>
            </a:r>
            <a:endParaRPr lang="en-US" sz="3000" baseline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Alap!$B$118</c:f>
              <c:strCache>
                <c:ptCount val="1"/>
                <c:pt idx="0">
                  <c:v>Minden munkalap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(Alap!$P$1,Alap!$R$1,Alap!$T$1)</c:f>
              <c:strCache>
                <c:ptCount val="3"/>
                <c:pt idx="0">
                  <c:v>Önálló munka</c:v>
                </c:pt>
                <c:pt idx="1">
                  <c:v>Tanórai munka</c:v>
                </c:pt>
                <c:pt idx="2">
                  <c:v>Önálló és/vagy tanórai feldolgozás</c:v>
                </c:pt>
              </c:strCache>
            </c:strRef>
          </c:cat>
          <c:val>
            <c:numRef>
              <c:f>(Alap!$P$118,Alap!$R$118,Alap!$T$118)</c:f>
              <c:numCache>
                <c:formatCode>0</c:formatCode>
                <c:ptCount val="3"/>
                <c:pt idx="0">
                  <c:v>815</c:v>
                </c:pt>
                <c:pt idx="1">
                  <c:v>224</c:v>
                </c:pt>
                <c:pt idx="2">
                  <c:v>217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hu-HU" sz="4000" baseline="0" dirty="0" err="1">
                <a:solidFill>
                  <a:srgbClr val="FF0000"/>
                </a:solidFill>
              </a:rPr>
              <a:t>Like-dislike</a:t>
            </a:r>
            <a:endParaRPr lang="hu-HU" sz="4000" baseline="0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2106370384195191"/>
                  <c:y val="-7.31141203680479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B9E6CE-402B-4DFC-9519-4C2AD8641400}" type="CATEGORYNAME">
                      <a:rPr lang="en-US" sz="3200"/>
                      <a:pPr>
                        <a:defRPr sz="2000"/>
                      </a:pPr>
                      <a:t>[KATEGÓRIA NEVE]</a:t>
                    </a:fld>
                    <a:r>
                      <a:rPr lang="en-US" sz="3200" baseline="0" dirty="0"/>
                      <a:t>
</a:t>
                    </a:r>
                    <a:fld id="{9DC76118-1A6A-44A4-979C-AFFAEB1C0FD9}" type="PERCENTAGE">
                      <a:rPr lang="en-US" sz="3200" baseline="0"/>
                      <a:pPr>
                        <a:defRPr sz="2000"/>
                      </a:pPr>
                      <a:t>[SZÁZALÉK]</a:t>
                    </a:fld>
                    <a:endParaRPr lang="en-US" sz="3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66785535437335"/>
                      <c:h val="0.1751187631558126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8230088800024611E-2"/>
                  <c:y val="3.76015476178531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5ED483-29EF-426C-A08B-8E8932FCCEC7}" type="CATEGORYNAME">
                      <a:rPr lang="en-US" sz="3200"/>
                      <a:pPr>
                        <a:defRPr sz="2000"/>
                      </a:pPr>
                      <a:t>[KATEGÓRIA NEVE]</a:t>
                    </a:fld>
                    <a:r>
                      <a:rPr lang="en-US" sz="3200" baseline="0" dirty="0"/>
                      <a:t>
</a:t>
                    </a:r>
                    <a:fld id="{4D11CC9B-EFAC-4187-A330-08B402368961}" type="PERCENTAGE">
                      <a:rPr lang="en-US" sz="3200" baseline="0"/>
                      <a:pPr>
                        <a:defRPr sz="2000"/>
                      </a:pPr>
                      <a:t>[SZÁZALÉK]</a:t>
                    </a:fld>
                    <a:endParaRPr lang="en-US" sz="3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5840882414096"/>
                      <c:h val="0.177207738023471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Alap!$M$1:$N$1</c:f>
              <c:strCache>
                <c:ptCount val="2"/>
                <c:pt idx="0">
                  <c:v>Like</c:v>
                </c:pt>
                <c:pt idx="1">
                  <c:v>Dislike</c:v>
                </c:pt>
              </c:strCache>
            </c:strRef>
          </c:cat>
          <c:val>
            <c:numRef>
              <c:f>Alap!$M$118:$N$118</c:f>
              <c:numCache>
                <c:formatCode>General</c:formatCode>
                <c:ptCount val="2"/>
                <c:pt idx="0" formatCode="0">
                  <c:v>1093</c:v>
                </c:pt>
                <c:pt idx="1">
                  <c:v>163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50196"/>
        </a:schemeClr>
      </a:solidFill>
      <a:ln w="25400">
        <a:solidFill>
          <a:schemeClr val="phClr"/>
        </a:solidFill>
        <a:prstDash val="sysDot"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5400" cap="rnd" cmpd="sng" algn="ctr">
        <a:solidFill>
          <a:schemeClr val="phClr"/>
        </a:solidFill>
        <a:prstDash val="sysDot"/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57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91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53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3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99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13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21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79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49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34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706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0BCB2-8546-4B68-AC4C-AC6A84B2F23E}" type="datetimeFigureOut">
              <a:rPr lang="hu-HU" smtClean="0"/>
              <a:t>2019. 03. 19.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6CF6-F053-4C73-9A81-E869284393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81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oe.h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inda.mihaly@gmail.com" TargetMode="External"/><Relationship Id="rId2" Type="http://schemas.openxmlformats.org/officeDocument/2006/relationships/hyperlink" Target="http://www.mmatek.webnode.hu/Geomate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nda.mihaly@boronkay.h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doe.hu/geomatech/" TargetMode="External"/><Relationship Id="rId2" Type="http://schemas.openxmlformats.org/officeDocument/2006/relationships/hyperlink" Target="http://geomatech.h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doe.hu/geomatech/" TargetMode="External"/><Relationship Id="rId2" Type="http://schemas.openxmlformats.org/officeDocument/2006/relationships/hyperlink" Target="http://tananyag.geomatech.h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00050"/>
            <a:ext cx="9144000" cy="382905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+mn-lt"/>
              </a:rPr>
              <a:t>A puding próbája</a:t>
            </a:r>
            <a:br>
              <a:rPr lang="hu-HU" b="1" dirty="0" smtClean="0">
                <a:solidFill>
                  <a:srgbClr val="FF0000"/>
                </a:solidFill>
                <a:latin typeface="+mn-lt"/>
              </a:rPr>
            </a:br>
            <a:r>
              <a:rPr lang="hu-HU" b="1" dirty="0" smtClean="0">
                <a:solidFill>
                  <a:srgbClr val="FF0000"/>
                </a:solidFill>
                <a:latin typeface="+mn-lt"/>
              </a:rPr>
              <a:t>avagy</a:t>
            </a:r>
            <a:br>
              <a:rPr lang="hu-HU" b="1" dirty="0" smtClean="0">
                <a:solidFill>
                  <a:srgbClr val="FF0000"/>
                </a:solidFill>
                <a:latin typeface="+mn-lt"/>
              </a:rPr>
            </a:br>
            <a:r>
              <a:rPr lang="hu-HU" b="1" dirty="0" smtClean="0">
                <a:solidFill>
                  <a:srgbClr val="FF0000"/>
                </a:solidFill>
                <a:latin typeface="+mn-lt"/>
              </a:rPr>
              <a:t>a GEOMATECH a gyakorlatban</a:t>
            </a:r>
            <a:r>
              <a:rPr lang="hu-HU" b="1" dirty="0" smtClean="0">
                <a:latin typeface="+mn-lt"/>
              </a:rPr>
              <a:t/>
            </a:r>
            <a:br>
              <a:rPr lang="hu-HU" b="1" dirty="0" smtClean="0">
                <a:latin typeface="+mn-lt"/>
              </a:rPr>
            </a:br>
            <a:endParaRPr lang="hu-HU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581524"/>
            <a:ext cx="9144000" cy="962933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Dr. </a:t>
            </a:r>
            <a:r>
              <a:rPr lang="hu-HU" sz="2800" b="1" dirty="0" err="1" smtClean="0"/>
              <a:t>Minda</a:t>
            </a:r>
            <a:r>
              <a:rPr lang="hu-HU" sz="2800" b="1" dirty="0" smtClean="0"/>
              <a:t> Mihály</a:t>
            </a:r>
            <a:br>
              <a:rPr lang="hu-HU" sz="2800" b="1" dirty="0" smtClean="0"/>
            </a:br>
            <a:r>
              <a:rPr lang="hu-HU" sz="2800" b="1" dirty="0" smtClean="0"/>
              <a:t>Vác, </a:t>
            </a:r>
            <a:r>
              <a:rPr lang="hu-HU" sz="2800" b="1" dirty="0" err="1" smtClean="0"/>
              <a:t>Boronkay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6357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99503"/>
              </p:ext>
            </p:extLst>
          </p:nvPr>
        </p:nvGraphicFramePr>
        <p:xfrm>
          <a:off x="1445213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4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25255"/>
              </p:ext>
            </p:extLst>
          </p:nvPr>
        </p:nvGraphicFramePr>
        <p:xfrm>
          <a:off x="1445213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61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28692"/>
              </p:ext>
            </p:extLst>
          </p:nvPr>
        </p:nvGraphicFramePr>
        <p:xfrm>
          <a:off x="1445213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1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04220"/>
              </p:ext>
            </p:extLst>
          </p:nvPr>
        </p:nvGraphicFramePr>
        <p:xfrm>
          <a:off x="1445213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0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40222"/>
              </p:ext>
            </p:extLst>
          </p:nvPr>
        </p:nvGraphicFramePr>
        <p:xfrm>
          <a:off x="1445213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4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Általános diákvélemény a </a:t>
            </a:r>
            <a:r>
              <a:rPr lang="hu-HU" b="1" dirty="0" err="1" smtClean="0">
                <a:solidFill>
                  <a:srgbClr val="FF0000"/>
                </a:solidFill>
                <a:latin typeface="+mn-lt"/>
              </a:rPr>
              <a:t>Geogebra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 és a </a:t>
            </a:r>
            <a:r>
              <a:rPr lang="hu-HU" b="1" dirty="0" err="1" smtClean="0">
                <a:solidFill>
                  <a:srgbClr val="FF0000"/>
                </a:solidFill>
                <a:latin typeface="+mn-lt"/>
              </a:rPr>
              <a:t>Geomatech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 használatáról 1.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451266"/>
            <a:ext cx="10515600" cy="346827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hu-HU" dirty="0" smtClean="0"/>
              <a:t>A matematikai fogalmak megértésének segítése: 		</a:t>
            </a:r>
            <a:r>
              <a:rPr lang="hu-HU" b="1" dirty="0" smtClean="0">
                <a:solidFill>
                  <a:srgbClr val="FF0000"/>
                </a:solidFill>
              </a:rPr>
              <a:t>3,74</a:t>
            </a:r>
            <a:r>
              <a:rPr lang="hu-HU" dirty="0" smtClean="0"/>
              <a:t> (vs. </a:t>
            </a:r>
            <a:r>
              <a:rPr lang="hu-HU" b="1" dirty="0" smtClean="0">
                <a:solidFill>
                  <a:srgbClr val="FF0000"/>
                </a:solidFill>
              </a:rPr>
              <a:t>3,88</a:t>
            </a:r>
            <a:r>
              <a:rPr lang="hu-HU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hu-HU" dirty="0"/>
              <a:t>A</a:t>
            </a:r>
            <a:r>
              <a:rPr lang="hu-HU" dirty="0" smtClean="0"/>
              <a:t> begyakorlás/megoldás segítése: 				</a:t>
            </a:r>
            <a:r>
              <a:rPr lang="hu-HU" b="1" dirty="0" smtClean="0">
                <a:solidFill>
                  <a:srgbClr val="FF0000"/>
                </a:solidFill>
              </a:rPr>
              <a:t>3,85</a:t>
            </a:r>
            <a:r>
              <a:rPr lang="hu-HU" dirty="0" smtClean="0"/>
              <a:t> (vs. </a:t>
            </a:r>
            <a:r>
              <a:rPr lang="hu-HU" b="1" dirty="0" smtClean="0">
                <a:solidFill>
                  <a:srgbClr val="FF0000"/>
                </a:solidFill>
              </a:rPr>
              <a:t>3,96</a:t>
            </a:r>
            <a:r>
              <a:rPr lang="hu-HU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hu-HU" dirty="0"/>
              <a:t>M</a:t>
            </a:r>
            <a:r>
              <a:rPr lang="hu-HU" dirty="0" smtClean="0"/>
              <a:t>ennyire növelte meg a matematika iránti érdeklődésedet?	     </a:t>
            </a:r>
            <a:r>
              <a:rPr lang="hu-HU" b="1" dirty="0" smtClean="0">
                <a:solidFill>
                  <a:srgbClr val="FF0000"/>
                </a:solidFill>
              </a:rPr>
              <a:t>2,54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Mennyire segítette a problémák elemzését, összegzését? 	     </a:t>
            </a:r>
            <a:r>
              <a:rPr lang="hu-HU" b="1" dirty="0" smtClean="0">
                <a:solidFill>
                  <a:srgbClr val="FF0000"/>
                </a:solidFill>
              </a:rPr>
              <a:t>3,31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Mennyire fejlesztette az önálló tanulási képességedet? 		     </a:t>
            </a:r>
            <a:r>
              <a:rPr lang="hu-HU" b="1" dirty="0" smtClean="0">
                <a:solidFill>
                  <a:srgbClr val="FF0000"/>
                </a:solidFill>
              </a:rPr>
              <a:t>3,23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Mennyire segítette a problémamegoldó képességed fejlődését?  </a:t>
            </a:r>
            <a:r>
              <a:rPr lang="hu-HU" b="1" dirty="0" smtClean="0">
                <a:solidFill>
                  <a:srgbClr val="FF0000"/>
                </a:solidFill>
              </a:rPr>
              <a:t>2,95</a:t>
            </a:r>
          </a:p>
        </p:txBody>
      </p:sp>
    </p:spTree>
    <p:extLst>
      <p:ext uri="{BB962C8B-B14F-4D97-AF65-F5344CB8AC3E}">
        <p14:creationId xmlns:p14="http://schemas.microsoft.com/office/powerpoint/2010/main" val="202315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Általános diákvélemény a </a:t>
            </a:r>
            <a:r>
              <a:rPr lang="hu-HU" b="1" dirty="0" err="1" smtClean="0">
                <a:solidFill>
                  <a:srgbClr val="FF0000"/>
                </a:solidFill>
                <a:latin typeface="+mn-lt"/>
              </a:rPr>
              <a:t>Geogebra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 és a </a:t>
            </a:r>
            <a:r>
              <a:rPr lang="hu-HU" b="1" dirty="0" err="1" smtClean="0">
                <a:solidFill>
                  <a:srgbClr val="FF0000"/>
                </a:solidFill>
                <a:latin typeface="+mn-lt"/>
              </a:rPr>
              <a:t>Geomatech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 használatáról 2.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u-HU" dirty="0" smtClean="0"/>
              <a:t>Mennyire segített a különböző modellek megértésében vagy azok megalkotásában? 							</a:t>
            </a:r>
            <a:r>
              <a:rPr lang="hu-HU" b="1" dirty="0" smtClean="0">
                <a:solidFill>
                  <a:srgbClr val="FF0000"/>
                </a:solidFill>
              </a:rPr>
              <a:t>3,51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Mennyire növelte számodra a témakör megértésének és a feladatok begyakorlásának igényét? 						</a:t>
            </a:r>
            <a:r>
              <a:rPr lang="hu-HU" b="1" dirty="0" smtClean="0">
                <a:solidFill>
                  <a:srgbClr val="FF0000"/>
                </a:solidFill>
              </a:rPr>
              <a:t>3,59</a:t>
            </a:r>
          </a:p>
          <a:p>
            <a:pPr>
              <a:lnSpc>
                <a:spcPct val="100000"/>
              </a:lnSpc>
            </a:pPr>
            <a:r>
              <a:rPr lang="hu-HU" b="1" dirty="0" smtClean="0">
                <a:solidFill>
                  <a:srgbClr val="FF0000"/>
                </a:solidFill>
              </a:rPr>
              <a:t>66%</a:t>
            </a:r>
            <a:r>
              <a:rPr lang="hu-HU" dirty="0" smtClean="0"/>
              <a:t> legalább havonta egyszer használja a tanuláshoz.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Nem tanulási céllal gyakorlatilag senki sem használja.</a:t>
            </a:r>
          </a:p>
          <a:p>
            <a:pPr>
              <a:lnSpc>
                <a:spcPct val="100000"/>
              </a:lnSpc>
            </a:pPr>
            <a:r>
              <a:rPr lang="hu-HU" b="1" dirty="0" smtClean="0">
                <a:solidFill>
                  <a:srgbClr val="FF0000"/>
                </a:solidFill>
              </a:rPr>
              <a:t>71%</a:t>
            </a:r>
            <a:r>
              <a:rPr lang="hu-HU" dirty="0" smtClean="0"/>
              <a:t> a tanárral együtt vagy önállóan használná a tanórán. (vs. </a:t>
            </a:r>
            <a:r>
              <a:rPr lang="hu-HU" b="1" dirty="0" smtClean="0">
                <a:solidFill>
                  <a:srgbClr val="FF0000"/>
                </a:solidFill>
              </a:rPr>
              <a:t>65%</a:t>
            </a:r>
            <a:r>
              <a:rPr lang="hu-HU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hu-HU" b="1" dirty="0" smtClean="0">
                <a:solidFill>
                  <a:srgbClr val="FF0000"/>
                </a:solidFill>
              </a:rPr>
              <a:t>&gt;80% </a:t>
            </a:r>
            <a:r>
              <a:rPr lang="hu-HU" dirty="0" smtClean="0"/>
              <a:t>laptopon vagy PC-n használná.</a:t>
            </a:r>
          </a:p>
          <a:p>
            <a:pPr>
              <a:lnSpc>
                <a:spcPct val="100000"/>
              </a:lnSpc>
            </a:pPr>
            <a:r>
              <a:rPr lang="hu-HU" b="1" dirty="0" smtClean="0">
                <a:solidFill>
                  <a:srgbClr val="FF0000"/>
                </a:solidFill>
              </a:rPr>
              <a:t>70%</a:t>
            </a:r>
            <a:r>
              <a:rPr lang="hu-HU" dirty="0" smtClean="0"/>
              <a:t>-nak növelte a digitális kompetenciáját.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942"/>
            <a:ext cx="10515600" cy="820238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Saját tapasztalataim 1.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30180"/>
            <a:ext cx="10515600" cy="54863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hu-HU" sz="2600" b="1" dirty="0" smtClean="0"/>
              <a:t>A </a:t>
            </a:r>
            <a:r>
              <a:rPr lang="hu-HU" sz="2600" b="1" dirty="0" err="1" smtClean="0"/>
              <a:t>geomatech.hu</a:t>
            </a:r>
            <a:r>
              <a:rPr lang="hu-HU" sz="2600" b="1" dirty="0" smtClean="0"/>
              <a:t> (ha éppen működik)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sz="2600" b="1" dirty="0" smtClean="0">
                <a:solidFill>
                  <a:srgbClr val="C00000"/>
                </a:solidFill>
              </a:rPr>
              <a:t>felépítése:</a:t>
            </a:r>
            <a:r>
              <a:rPr lang="hu-HU" sz="2600" dirty="0" smtClean="0"/>
              <a:t>			</a:t>
            </a:r>
            <a:r>
              <a:rPr lang="hu-HU" sz="2600" b="1" dirty="0" smtClean="0">
                <a:solidFill>
                  <a:srgbClr val="FF0000"/>
                </a:solidFill>
              </a:rPr>
              <a:t>jó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sz="2600" b="1" dirty="0" smtClean="0">
                <a:solidFill>
                  <a:srgbClr val="C00000"/>
                </a:solidFill>
              </a:rPr>
              <a:t>használhatósága:		</a:t>
            </a:r>
            <a:r>
              <a:rPr lang="hu-HU" sz="2600" b="1" dirty="0" smtClean="0">
                <a:solidFill>
                  <a:srgbClr val="FF0000"/>
                </a:solidFill>
              </a:rPr>
              <a:t>közepes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sz="2600" b="1" dirty="0" smtClean="0">
                <a:solidFill>
                  <a:srgbClr val="C00000"/>
                </a:solidFill>
              </a:rPr>
              <a:t>Keresés a honlapon:</a:t>
            </a:r>
            <a:r>
              <a:rPr lang="hu-HU" sz="2600" dirty="0" smtClean="0"/>
              <a:t>	</a:t>
            </a:r>
            <a:r>
              <a:rPr lang="hu-HU" sz="2600" b="1" dirty="0" smtClean="0">
                <a:solidFill>
                  <a:srgbClr val="FF0000"/>
                </a:solidFill>
              </a:rPr>
              <a:t>nem igazán felhasználóbarát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- Sok témakör nem a megfelelő évfolyamnál van.</a:t>
            </a:r>
            <a:br>
              <a:rPr lang="hu-HU" sz="2600" dirty="0" smtClean="0"/>
            </a:br>
            <a:r>
              <a:rPr lang="hu-HU" sz="2600" dirty="0" smtClean="0"/>
              <a:t>- Több egyforma munkalap a témakörökön belül.</a:t>
            </a:r>
            <a:br>
              <a:rPr lang="hu-HU" sz="2600" dirty="0" smtClean="0"/>
            </a:br>
            <a:r>
              <a:rPr lang="hu-HU" sz="2600" dirty="0" smtClean="0"/>
              <a:t>- </a:t>
            </a:r>
            <a:r>
              <a:rPr lang="hu-HU" sz="2600" dirty="0"/>
              <a:t>C</a:t>
            </a:r>
            <a:r>
              <a:rPr lang="hu-HU" sz="2600" dirty="0" smtClean="0"/>
              <a:t>sak a nem látható sorszámban különböző munkalapok.</a:t>
            </a:r>
            <a:br>
              <a:rPr lang="hu-HU" sz="2600" dirty="0" smtClean="0"/>
            </a:br>
            <a:r>
              <a:rPr lang="hu-HU" sz="2600" dirty="0" smtClean="0"/>
              <a:t>- A munkalap kipróbálása után visszaugrik az elejére.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sz="2400" dirty="0"/>
              <a:t>Sok munkalap </a:t>
            </a:r>
            <a:r>
              <a:rPr lang="hu-HU" sz="2400" b="1" dirty="0">
                <a:solidFill>
                  <a:srgbClr val="FF0000"/>
                </a:solidFill>
              </a:rPr>
              <a:t>nem indul el</a:t>
            </a:r>
            <a:r>
              <a:rPr lang="hu-HU" sz="2400" b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Chrome</a:t>
            </a:r>
            <a:r>
              <a:rPr lang="hu-HU" sz="2400" dirty="0"/>
              <a:t>, </a:t>
            </a:r>
            <a:r>
              <a:rPr lang="hu-HU" sz="2400" dirty="0" err="1"/>
              <a:t>Edge</a:t>
            </a:r>
            <a:r>
              <a:rPr lang="hu-HU" sz="2400" dirty="0"/>
              <a:t> NE!, </a:t>
            </a:r>
            <a:r>
              <a:rPr lang="hu-HU" sz="2400" b="1" dirty="0">
                <a:solidFill>
                  <a:srgbClr val="FF0000"/>
                </a:solidFill>
              </a:rPr>
              <a:t>csak a </a:t>
            </a:r>
            <a:r>
              <a:rPr lang="hu-HU" sz="2400" b="1" dirty="0" err="1">
                <a:solidFill>
                  <a:srgbClr val="FF0000"/>
                </a:solidFill>
              </a:rPr>
              <a:t>Firefox</a:t>
            </a:r>
            <a:r>
              <a:rPr lang="hu-HU" sz="2400" dirty="0"/>
              <a:t>), </a:t>
            </a:r>
            <a:br>
              <a:rPr lang="hu-HU" sz="2400" dirty="0"/>
            </a:br>
            <a:r>
              <a:rPr lang="hu-HU" sz="2400" dirty="0" smtClean="0"/>
              <a:t>vagy </a:t>
            </a:r>
            <a:r>
              <a:rPr lang="hu-HU" sz="2400" dirty="0"/>
              <a:t>csak néha működik</a:t>
            </a:r>
            <a:r>
              <a:rPr lang="hu-HU" sz="2400" dirty="0" smtClean="0"/>
              <a:t>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sz="2400" dirty="0" smtClean="0"/>
              <a:t>Lassúság</a:t>
            </a:r>
            <a:endParaRPr lang="hu-HU" sz="2400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41100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2621"/>
            <a:ext cx="10515600" cy="922254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FF0000"/>
                </a:solidFill>
                <a:latin typeface="+mn-lt"/>
              </a:rPr>
              <a:t>Saját tapasztalataim 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2.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84204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dirty="0"/>
              <a:t>A matematika iránt </a:t>
            </a:r>
            <a:r>
              <a:rPr lang="hu-HU" b="1" dirty="0">
                <a:solidFill>
                  <a:srgbClr val="FF0000"/>
                </a:solidFill>
              </a:rPr>
              <a:t>kevésbé érdeklődő, motiválatlan diákoknak </a:t>
            </a:r>
            <a:r>
              <a:rPr lang="hu-HU" dirty="0"/>
              <a:t>jobb.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dirty="0" smtClean="0"/>
              <a:t>Vannak </a:t>
            </a:r>
            <a:r>
              <a:rPr lang="hu-HU" dirty="0"/>
              <a:t>nem középiskolába való feladatok (pl. hipotézisvizsgálat, </a:t>
            </a:r>
            <a:r>
              <a:rPr lang="hu-HU" dirty="0" smtClean="0"/>
              <a:t>általános iskolás szintűek).</a:t>
            </a:r>
            <a:endParaRPr lang="hu-HU" dirty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dirty="0"/>
              <a:t>Kevés a jó geometriai alkalmazás.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b="1" dirty="0" smtClean="0">
                <a:solidFill>
                  <a:srgbClr val="FF0000"/>
                </a:solidFill>
              </a:rPr>
              <a:t>DE! </a:t>
            </a:r>
            <a:r>
              <a:rPr lang="hu-HU" dirty="0" smtClean="0"/>
              <a:t>A </a:t>
            </a:r>
            <a:r>
              <a:rPr lang="hu-HU" dirty="0"/>
              <a:t>munkalapok többsége színvonalas, jól alkalmazható.</a:t>
            </a:r>
            <a:br>
              <a:rPr lang="hu-HU" dirty="0"/>
            </a:br>
            <a:r>
              <a:rPr lang="hu-HU" dirty="0"/>
              <a:t>Kiemelkedőek: </a:t>
            </a:r>
            <a:r>
              <a:rPr lang="hu-HU" b="1" dirty="0">
                <a:solidFill>
                  <a:srgbClr val="FF0000"/>
                </a:solidFill>
              </a:rPr>
              <a:t>Interaktív egyenletek, Függvények, </a:t>
            </a:r>
            <a:r>
              <a:rPr lang="hu-HU" b="1" dirty="0" smtClean="0">
                <a:solidFill>
                  <a:srgbClr val="FF0000"/>
                </a:solidFill>
              </a:rPr>
              <a:t>Hatványozás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dirty="0" smtClean="0"/>
              <a:t>Kezdetben több idő kell az előkészületekre.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hu-HU" dirty="0" smtClean="0"/>
              <a:t>„</a:t>
            </a:r>
            <a:r>
              <a:rPr lang="hu-HU" b="1" dirty="0" smtClean="0">
                <a:solidFill>
                  <a:srgbClr val="FF0000"/>
                </a:solidFill>
              </a:rPr>
              <a:t>Murphy</a:t>
            </a:r>
            <a:r>
              <a:rPr lang="hu-HU" dirty="0" smtClean="0"/>
              <a:t>”</a:t>
            </a:r>
            <a:endParaRPr lang="hu-HU" dirty="0"/>
          </a:p>
          <a:p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Mi tetszett? (diákok)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Különböző nehézségi szintek; elmagyarázza a megoldást; több </a:t>
            </a:r>
            <a:r>
              <a:rPr lang="hu-HU" dirty="0" smtClean="0"/>
              <a:t>feladat</a:t>
            </a:r>
          </a:p>
          <a:p>
            <a:r>
              <a:rPr lang="hu-HU" dirty="0"/>
              <a:t>Részletes magyarázatot kapok a feladat </a:t>
            </a:r>
            <a:r>
              <a:rPr lang="hu-HU" dirty="0" smtClean="0"/>
              <a:t>elvégzéséhez.</a:t>
            </a:r>
          </a:p>
          <a:p>
            <a:r>
              <a:rPr lang="hu-HU" dirty="0" smtClean="0"/>
              <a:t>Szemléletes</a:t>
            </a:r>
            <a:r>
              <a:rPr lang="hu-HU" dirty="0"/>
              <a:t>; jól lehet vele </a:t>
            </a:r>
            <a:r>
              <a:rPr lang="hu-HU" dirty="0" smtClean="0"/>
              <a:t>tanulni</a:t>
            </a:r>
          </a:p>
          <a:p>
            <a:r>
              <a:rPr lang="hu-HU" dirty="0"/>
              <a:t>Módosíthatóság; jó </a:t>
            </a:r>
            <a:r>
              <a:rPr lang="hu-HU" dirty="0" smtClean="0"/>
              <a:t>ábrák</a:t>
            </a:r>
          </a:p>
          <a:p>
            <a:r>
              <a:rPr lang="hu-HU" dirty="0"/>
              <a:t>Lehet változtatni az adatokat; jól segít a </a:t>
            </a:r>
            <a:r>
              <a:rPr lang="hu-HU" dirty="0" smtClean="0"/>
              <a:t>megértésben</a:t>
            </a:r>
          </a:p>
          <a:p>
            <a:r>
              <a:rPr lang="hu-HU" dirty="0"/>
              <a:t>Látványos; ötletes; </a:t>
            </a:r>
            <a:r>
              <a:rPr lang="hu-HU" dirty="0" smtClean="0"/>
              <a:t>fokozatos nehezedés</a:t>
            </a:r>
          </a:p>
          <a:p>
            <a:r>
              <a:rPr lang="hu-HU" dirty="0"/>
              <a:t>A munkalappal sokkal könnyebben megértettem a tételt; jó </a:t>
            </a:r>
            <a:r>
              <a:rPr lang="hu-HU" dirty="0" smtClean="0"/>
              <a:t>gyakorolni</a:t>
            </a:r>
          </a:p>
          <a:p>
            <a:r>
              <a:rPr lang="hu-HU" dirty="0"/>
              <a:t>Elmagyaráz mindent; </a:t>
            </a:r>
            <a:r>
              <a:rPr lang="hu-HU" dirty="0" smtClean="0"/>
              <a:t>érthető</a:t>
            </a:r>
          </a:p>
          <a:p>
            <a:r>
              <a:rPr lang="hu-HU" dirty="0" err="1" smtClean="0"/>
              <a:t>Joooo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69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 rot="19271302">
            <a:off x="-48320" y="1578550"/>
            <a:ext cx="4756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u-H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Digitális</a:t>
            </a:r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hu-H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oktatás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 rot="865096">
            <a:off x="6632358" y="966173"/>
            <a:ext cx="5133464" cy="2622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dirty="0" smtClean="0">
                <a:ln/>
                <a:solidFill>
                  <a:srgbClr val="FF0000"/>
                </a:solidFill>
              </a:rPr>
              <a:t>Minden diáknak </a:t>
            </a:r>
            <a:r>
              <a:rPr lang="hu-HU" sz="5400" b="1" dirty="0" err="1" smtClean="0">
                <a:ln/>
                <a:solidFill>
                  <a:srgbClr val="FF0000"/>
                </a:solidFill>
              </a:rPr>
              <a:t>tabletet</a:t>
            </a:r>
            <a:endParaRPr lang="hu-HU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 rot="1624201">
            <a:off x="144540" y="4367535"/>
            <a:ext cx="669450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hu-H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XXI.</a:t>
            </a:r>
            <a:r>
              <a:rPr lang="hu-H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századi diák</a:t>
            </a:r>
          </a:p>
          <a:p>
            <a:pPr algn="ctr"/>
            <a:r>
              <a:rPr lang="hu-H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XX. századi oktatás</a:t>
            </a:r>
            <a:endParaRPr lang="hu-H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459200" y="5490919"/>
            <a:ext cx="4257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u-H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Interaktív tábla</a:t>
            </a:r>
            <a:endParaRPr lang="hu-H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058886" y="3262806"/>
            <a:ext cx="51348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hu-H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Szemléletváltás</a:t>
            </a:r>
            <a:endParaRPr lang="hu-H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8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2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Mi nem tetszett? (diákok)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Csak egy feladat; már unalmas a többi </a:t>
            </a:r>
            <a:r>
              <a:rPr lang="hu-HU" dirty="0" smtClean="0"/>
              <a:t>után</a:t>
            </a:r>
          </a:p>
          <a:p>
            <a:r>
              <a:rPr lang="hu-HU" dirty="0"/>
              <a:t>Kevés, egyszerű feladat; lassan </a:t>
            </a:r>
            <a:r>
              <a:rPr lang="hu-HU" dirty="0" smtClean="0"/>
              <a:t>indul</a:t>
            </a:r>
          </a:p>
          <a:p>
            <a:r>
              <a:rPr lang="hu-HU" dirty="0"/>
              <a:t>Nem működik; túl </a:t>
            </a:r>
            <a:r>
              <a:rPr lang="hu-HU" dirty="0" smtClean="0"/>
              <a:t>egyszerű</a:t>
            </a:r>
          </a:p>
          <a:p>
            <a:r>
              <a:rPr lang="hu-HU" dirty="0" smtClean="0"/>
              <a:t>Olyan </a:t>
            </a:r>
            <a:r>
              <a:rPr lang="hu-HU" dirty="0"/>
              <a:t>lassú volt, hogy azt a sebességet a csigáim is  </a:t>
            </a:r>
            <a:r>
              <a:rPr lang="hu-HU" dirty="0" smtClean="0"/>
              <a:t>szégyellték volna.</a:t>
            </a:r>
          </a:p>
          <a:p>
            <a:r>
              <a:rPr lang="hu-HU" dirty="0"/>
              <a:t>Lefagyott, </a:t>
            </a:r>
            <a:r>
              <a:rPr lang="hu-HU" dirty="0" smtClean="0"/>
              <a:t>kidobott.</a:t>
            </a:r>
          </a:p>
          <a:p>
            <a:r>
              <a:rPr lang="hu-HU" dirty="0"/>
              <a:t>Kicsit bonyolult</a:t>
            </a:r>
            <a:r>
              <a:rPr lang="hu-HU" dirty="0" smtClean="0"/>
              <a:t>, és </a:t>
            </a:r>
            <a:r>
              <a:rPr lang="hu-HU" dirty="0"/>
              <a:t>nehéz volt eleinte rájönni hogyan </a:t>
            </a:r>
            <a:r>
              <a:rPr lang="hu-HU" dirty="0" smtClean="0"/>
              <a:t>működik.</a:t>
            </a:r>
          </a:p>
          <a:p>
            <a:r>
              <a:rPr lang="hu-HU" dirty="0"/>
              <a:t>Hibásnak jelezte a megoldott feladataimat, majd javításként leírta ugyanazt a megoldást amit én is </a:t>
            </a:r>
            <a:r>
              <a:rPr lang="hu-HU" dirty="0" smtClean="0"/>
              <a:t>írtam.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483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Mit hoz a jövő?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600" dirty="0" smtClean="0"/>
              <a:t>11-12. évfolyam</a:t>
            </a:r>
          </a:p>
          <a:p>
            <a:pPr>
              <a:lnSpc>
                <a:spcPct val="100000"/>
              </a:lnSpc>
            </a:pPr>
            <a:r>
              <a:rPr lang="hu-HU" sz="3600" dirty="0" smtClean="0"/>
              <a:t>Tanmenetek a </a:t>
            </a:r>
            <a:r>
              <a:rPr lang="hu-HU" sz="3600" dirty="0" err="1" smtClean="0"/>
              <a:t>Geomatech</a:t>
            </a:r>
            <a:r>
              <a:rPr lang="hu-HU" sz="3600" dirty="0" smtClean="0"/>
              <a:t> hivatkozásokkal</a:t>
            </a:r>
          </a:p>
          <a:p>
            <a:pPr>
              <a:lnSpc>
                <a:spcPct val="100000"/>
              </a:lnSpc>
            </a:pPr>
            <a:r>
              <a:rPr lang="hu-HU" sz="3600" dirty="0" smtClean="0"/>
              <a:t>GEOMATECH </a:t>
            </a:r>
            <a:r>
              <a:rPr lang="hu-HU" sz="3600" b="1" dirty="0" smtClean="0">
                <a:solidFill>
                  <a:srgbClr val="FF0000"/>
                </a:solidFill>
              </a:rPr>
              <a:t>Digitális Tanítási Gyakorlat </a:t>
            </a:r>
            <a:r>
              <a:rPr lang="hu-HU" sz="3600" dirty="0" smtClean="0"/>
              <a:t>mentortanár</a:t>
            </a:r>
            <a:br>
              <a:rPr lang="hu-HU" sz="3600" dirty="0" smtClean="0"/>
            </a:br>
            <a:r>
              <a:rPr lang="hu-HU" sz="3600" dirty="0" smtClean="0"/>
              <a:t>a Magyar Digitális Oktatásért Egyesület szervezésében</a:t>
            </a:r>
          </a:p>
          <a:p>
            <a:pPr>
              <a:lnSpc>
                <a:spcPct val="100000"/>
              </a:lnSpc>
            </a:pPr>
            <a:r>
              <a:rPr lang="hu-HU" sz="3600" dirty="0" smtClean="0"/>
              <a:t>Az MDOE vette a kezébe a </a:t>
            </a:r>
            <a:r>
              <a:rPr lang="hu-HU" sz="3600" dirty="0" err="1" smtClean="0"/>
              <a:t>Geomatech</a:t>
            </a:r>
            <a:r>
              <a:rPr lang="hu-HU" sz="3600" dirty="0" smtClean="0"/>
              <a:t> projektet</a:t>
            </a:r>
            <a:br>
              <a:rPr lang="hu-HU" sz="3600" dirty="0" smtClean="0"/>
            </a:br>
            <a:r>
              <a:rPr lang="hu-HU" sz="3600" dirty="0" smtClean="0"/>
              <a:t>				</a:t>
            </a:r>
            <a:r>
              <a:rPr lang="hu-HU" sz="3600" dirty="0" err="1" smtClean="0">
                <a:hlinkClick r:id="rId2"/>
              </a:rPr>
              <a:t>www.mdoe.hu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536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073" y="353093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A kipróbált munkalapok és vélemények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0073" y="1813593"/>
            <a:ext cx="10515600" cy="74913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err="1" smtClean="0">
                <a:hlinkClick r:id="rId2"/>
              </a:rPr>
              <a:t>www.mmatek.webnode.hu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Geomatech</a:t>
            </a:r>
            <a:r>
              <a:rPr lang="hu-HU" dirty="0" smtClean="0"/>
              <a:t> </a:t>
            </a:r>
          </a:p>
          <a:p>
            <a:pPr marL="0" indent="0" algn="ctr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790073" y="2562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Elérhetőségem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954504" y="4042611"/>
            <a:ext cx="10515600" cy="2225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dirty="0" smtClean="0"/>
              <a:t>Dr. </a:t>
            </a:r>
            <a:r>
              <a:rPr lang="hu-HU" dirty="0" err="1" smtClean="0"/>
              <a:t>Minda</a:t>
            </a:r>
            <a:r>
              <a:rPr lang="hu-HU" dirty="0" smtClean="0"/>
              <a:t> Mihály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dirty="0" err="1" smtClean="0"/>
              <a:t>VSzC</a:t>
            </a:r>
            <a:r>
              <a:rPr lang="hu-HU" dirty="0" smtClean="0"/>
              <a:t> </a:t>
            </a:r>
            <a:r>
              <a:rPr lang="hu-HU" dirty="0" err="1" smtClean="0"/>
              <a:t>Boronkay</a:t>
            </a:r>
            <a:r>
              <a:rPr lang="hu-HU" dirty="0" smtClean="0"/>
              <a:t> György Műszaki Gimnáziuma és Szakgimnáziuma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dirty="0" err="1" smtClean="0">
                <a:hlinkClick r:id="rId3"/>
              </a:rPr>
              <a:t>minda.mihaly</a:t>
            </a:r>
            <a:r>
              <a:rPr lang="hu-HU" dirty="0" smtClean="0">
                <a:hlinkClick r:id="rId3"/>
              </a:rPr>
              <a:t>@</a:t>
            </a:r>
            <a:r>
              <a:rPr lang="hu-HU" smtClean="0">
                <a:hlinkClick r:id="rId3"/>
              </a:rPr>
              <a:t>gmail.com</a:t>
            </a:r>
            <a:r>
              <a:rPr lang="hu-HU" smtClean="0"/>
              <a:t>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dirty="0" err="1" smtClean="0">
                <a:hlinkClick r:id="rId4"/>
              </a:rPr>
              <a:t>minda.mihaly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boronkay.hu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0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143" y="365125"/>
            <a:ext cx="5254171" cy="128950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  <a:latin typeface="+mn-lt"/>
              </a:rPr>
              <a:t>Köszönöm a figyelmet!</a:t>
            </a:r>
            <a:endParaRPr lang="hu-HU" sz="6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Miről fogok beszélni?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6375" y="1825625"/>
            <a:ext cx="9039226" cy="4351338"/>
          </a:xfrm>
        </p:spPr>
        <p:txBody>
          <a:bodyPr/>
          <a:lstStyle/>
          <a:p>
            <a:r>
              <a:rPr lang="hu-HU" dirty="0" smtClean="0"/>
              <a:t>Mi a </a:t>
            </a:r>
            <a:r>
              <a:rPr lang="hu-HU" dirty="0" err="1" smtClean="0"/>
              <a:t>Geomatech</a:t>
            </a:r>
            <a:r>
              <a:rPr lang="hu-HU" dirty="0" smtClean="0"/>
              <a:t>?</a:t>
            </a:r>
          </a:p>
          <a:p>
            <a:r>
              <a:rPr lang="hu-HU" dirty="0" smtClean="0"/>
              <a:t>Kutatásom célja</a:t>
            </a:r>
          </a:p>
          <a:p>
            <a:r>
              <a:rPr lang="hu-HU" dirty="0" smtClean="0"/>
              <a:t>A munkám rövid ismertetése</a:t>
            </a:r>
          </a:p>
          <a:p>
            <a:r>
              <a:rPr lang="hu-HU" dirty="0" smtClean="0"/>
              <a:t>Tapasztalatok, eredmények</a:t>
            </a:r>
          </a:p>
          <a:p>
            <a:r>
              <a:rPr lang="hu-HU" dirty="0" smtClean="0"/>
              <a:t>További terveim, aktualitások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4276725"/>
            <a:ext cx="5829110" cy="24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GEOMATECH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15979"/>
            <a:ext cx="10515600" cy="49088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dirty="0" smtClean="0"/>
              <a:t>A GEOMATECH 2013 és 2015 között megvalósuló kiemelt TÁMOP 3.1.12-12/1 program. Célja, hogy megjelenjen a hazai matematika és természettudományos oktatásban a világon jelenleg legnépszerűbb interaktív oktatási platform (</a:t>
            </a:r>
            <a:r>
              <a:rPr lang="hu-HU" dirty="0" err="1" smtClean="0"/>
              <a:t>GeoGebra</a:t>
            </a:r>
            <a:r>
              <a:rPr lang="hu-HU" dirty="0" smtClean="0"/>
              <a:t>) eszközrendszere és erre építve olyan oktatási módszertan kerüljön kidolgozásra, melynek használatával a tanárok motivációja és tanítási kompetenciái javulnak és a kifejlesztésre kerülő új oktatási környezetben a diákok attitűdje és kompetenciái pozitívan változnak.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>
                <a:hlinkClick r:id="rId2"/>
              </a:rPr>
              <a:t>http</a:t>
            </a:r>
            <a:r>
              <a:rPr lang="hu-HU" dirty="0" smtClean="0">
                <a:hlinkClick r:id="rId2"/>
              </a:rPr>
              <a:t>://geomatech.hu/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???</a:t>
            </a:r>
          </a:p>
          <a:p>
            <a:pPr marL="0" indent="0" algn="ctr">
              <a:buNone/>
            </a:pPr>
            <a:r>
              <a:rPr lang="hu-HU" dirty="0" smtClean="0">
                <a:hlinkClick r:id="rId3"/>
              </a:rPr>
              <a:t>http://mdoe.hu/geomatech/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22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GEOMATECH munkalapok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hu-HU" dirty="0"/>
              <a:t>A</a:t>
            </a:r>
            <a:r>
              <a:rPr lang="hu-HU" dirty="0" smtClean="0"/>
              <a:t> matematika és természettudományos tárgyak oktatására létrehozott, az oktatás hatékonyságát javító, az órák játékosságát és élményszerűségét növelő digitális tananyagegységeink célja, hogy hozzájáruljanak ahhoz, hogy a hazai diákok megszeressék e tantárgyakat, szívesen tanulják azokat, és a jövőben nemzetközi összehasonlításban is javuló teszteredményeket mutassanak fel az érintett területeken. </a:t>
            </a:r>
          </a:p>
          <a:p>
            <a:r>
              <a:rPr lang="hu-HU" dirty="0" smtClean="0"/>
              <a:t>Mintegy 1200 matematika (ebből kb. 700 középiskolai) és 600 tananyag-egység más természettudományokhoz</a:t>
            </a:r>
          </a:p>
          <a:p>
            <a:pPr marL="0" indent="0" algn="ctr">
              <a:buNone/>
            </a:pPr>
            <a:r>
              <a:rPr lang="hu-HU" dirty="0" smtClean="0">
                <a:hlinkClick r:id="rId2"/>
              </a:rPr>
              <a:t>http://tananyag.geomatech.hu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://mdoe.hu/geomatech/</a:t>
            </a:r>
            <a:r>
              <a:rPr lang="hu-HU" dirty="0"/>
              <a:t>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00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hu-HU" b="1" dirty="0" err="1" smtClean="0">
                <a:solidFill>
                  <a:srgbClr val="FF0000"/>
                </a:solidFill>
                <a:latin typeface="+mn-lt"/>
              </a:rPr>
              <a:t>Geomatech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 projekt után …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sz="3000" dirty="0" smtClean="0"/>
              <a:t>A projekt során elkészült tananyag-egységek alkalmazásáról, azok használhatóságáról semmilyen kutatás vagy vizsgálat sem készült.</a:t>
            </a:r>
          </a:p>
          <a:p>
            <a:r>
              <a:rPr lang="hu-HU" sz="3000" dirty="0" smtClean="0"/>
              <a:t>Nem kértek visszajelzést sem a létrehozott weblapról, sem a tananyagok használatáról.</a:t>
            </a:r>
          </a:p>
          <a:p>
            <a:r>
              <a:rPr lang="hu-HU" sz="3000" dirty="0" smtClean="0"/>
              <a:t>A </a:t>
            </a:r>
            <a:r>
              <a:rPr lang="hu-HU" sz="3000" dirty="0" err="1" smtClean="0"/>
              <a:t>Geomatech.hu</a:t>
            </a:r>
            <a:r>
              <a:rPr lang="hu-HU" sz="3000" dirty="0" smtClean="0"/>
              <a:t> honlapon semmilyen komolyabb fejlesztés nem volt.</a:t>
            </a:r>
          </a:p>
          <a:p>
            <a:r>
              <a:rPr lang="hu-HU" sz="3000" dirty="0" smtClean="0"/>
              <a:t>A projektben résztvevő, a </a:t>
            </a:r>
            <a:r>
              <a:rPr lang="hu-HU" sz="3000" dirty="0" err="1" smtClean="0"/>
              <a:t>Geomatech-ot</a:t>
            </a:r>
            <a:r>
              <a:rPr lang="hu-HU" sz="3000" dirty="0" smtClean="0"/>
              <a:t> megismerő tanárkollégákat tulajdonképpen magukra hagyták a program szervezői.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527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+mn-lt"/>
              </a:rPr>
              <a:t>Kutatásom céljai és módszerei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C00000"/>
                </a:solidFill>
              </a:rPr>
              <a:t>Célok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A </a:t>
            </a:r>
            <a:r>
              <a:rPr lang="hu-HU" dirty="0" err="1" smtClean="0"/>
              <a:t>Geomatech</a:t>
            </a:r>
            <a:r>
              <a:rPr lang="hu-HU" dirty="0" smtClean="0"/>
              <a:t> honlap használhatóságának vizsgálata.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A tananyag-egységek tanórai alkalmazása.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A tanulók matematika érdeklődésének növelése.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b="1" dirty="0" smtClean="0">
                <a:solidFill>
                  <a:srgbClr val="C00000"/>
                </a:solidFill>
              </a:rPr>
              <a:t>Módszerek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Az általam kiválasztott </a:t>
            </a:r>
            <a:r>
              <a:rPr lang="hu-HU" dirty="0" err="1" smtClean="0"/>
              <a:t>Geomatech</a:t>
            </a:r>
            <a:r>
              <a:rPr lang="hu-HU" dirty="0" smtClean="0"/>
              <a:t> tananyag-egységek kipróbálása a tanórákon a 9-12. évfolyamokon négy egymást követő tanévben.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Kérdőíves felmérések.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5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+mn-lt"/>
              </a:rPr>
              <a:t>Munkafolyamat évente</a:t>
            </a:r>
            <a:endParaRPr lang="hu-H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dirty="0" smtClean="0"/>
              <a:t>Az aktuális évfolyam </a:t>
            </a:r>
            <a:r>
              <a:rPr lang="hu-HU" dirty="0" err="1" smtClean="0"/>
              <a:t>Geomatech</a:t>
            </a:r>
            <a:r>
              <a:rPr lang="hu-HU" dirty="0" smtClean="0"/>
              <a:t> alkalmazásai közül a számomra megfelelőek kiválogatása.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A kiválasztott alkalmazások beillesztése az éves tantervbe.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A munkalapok felhasználása a tanításban</a:t>
            </a:r>
            <a:br>
              <a:rPr lang="hu-HU" dirty="0" smtClean="0"/>
            </a:br>
            <a:r>
              <a:rPr lang="hu-HU" dirty="0" smtClean="0"/>
              <a:t>- számítógép-teremben, tanteremben interaktív táblán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- frontális vagy tanár-diák együttes alkalmazás</a:t>
            </a:r>
            <a:br>
              <a:rPr lang="hu-HU" dirty="0" smtClean="0"/>
            </a:br>
            <a:r>
              <a:rPr lang="hu-HU" dirty="0" smtClean="0"/>
              <a:t>- önálló feldolgozás (tanórán vagy otthon)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Minden kipróbált tananyag-egység értékelése, véleményezése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Általános vélemény a </a:t>
            </a:r>
            <a:r>
              <a:rPr lang="hu-HU" dirty="0" err="1" smtClean="0"/>
              <a:t>Geomatech</a:t>
            </a:r>
            <a:r>
              <a:rPr lang="hu-HU" dirty="0" smtClean="0"/>
              <a:t> és a </a:t>
            </a:r>
            <a:r>
              <a:rPr lang="hu-HU" dirty="0" err="1" smtClean="0"/>
              <a:t>Geogebra</a:t>
            </a:r>
            <a:r>
              <a:rPr lang="hu-HU" dirty="0" smtClean="0"/>
              <a:t> alkalmazásáról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01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+mn-lt"/>
              </a:rPr>
              <a:t>EREDMÉNYEK</a:t>
            </a:r>
            <a:endParaRPr lang="hu-H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dirty="0" smtClean="0"/>
              <a:t>Eddig (9-11. évf.) </a:t>
            </a:r>
            <a:r>
              <a:rPr lang="hu-HU" sz="3200" b="1" dirty="0" smtClean="0">
                <a:solidFill>
                  <a:srgbClr val="FF0000"/>
                </a:solidFill>
              </a:rPr>
              <a:t>116</a:t>
            </a:r>
            <a:r>
              <a:rPr lang="hu-HU" sz="3200" dirty="0" smtClean="0"/>
              <a:t> kipróbált munkalap</a:t>
            </a:r>
          </a:p>
          <a:p>
            <a:pPr>
              <a:lnSpc>
                <a:spcPct val="100000"/>
              </a:lnSpc>
            </a:pPr>
            <a:r>
              <a:rPr lang="hu-HU" sz="3200" dirty="0" smtClean="0"/>
              <a:t>Több, mint </a:t>
            </a:r>
            <a:r>
              <a:rPr lang="hu-HU" sz="3200" b="1" dirty="0" smtClean="0">
                <a:solidFill>
                  <a:srgbClr val="FF0000"/>
                </a:solidFill>
              </a:rPr>
              <a:t>1300</a:t>
            </a:r>
            <a:r>
              <a:rPr lang="hu-HU" sz="3200" dirty="0" smtClean="0"/>
              <a:t> tanulói vélemény az alkalmazásokról</a:t>
            </a:r>
          </a:p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FF0000"/>
                </a:solidFill>
              </a:rPr>
              <a:t>40</a:t>
            </a:r>
            <a:r>
              <a:rPr lang="hu-HU" sz="3200" dirty="0" smtClean="0"/>
              <a:t> általános tanulói vélemény</a:t>
            </a:r>
          </a:p>
          <a:p>
            <a:pPr>
              <a:lnSpc>
                <a:spcPct val="100000"/>
              </a:lnSpc>
            </a:pPr>
            <a:r>
              <a:rPr lang="hu-HU" sz="3200" dirty="0" smtClean="0"/>
              <a:t>Diákok általános véleménye (pozitív-negatív)</a:t>
            </a:r>
          </a:p>
          <a:p>
            <a:pPr>
              <a:lnSpc>
                <a:spcPct val="100000"/>
              </a:lnSpc>
            </a:pPr>
            <a:r>
              <a:rPr lang="hu-HU" sz="3200" dirty="0" smtClean="0"/>
              <a:t>Saját tapasztalataim (pozitív-negatív)</a:t>
            </a:r>
          </a:p>
        </p:txBody>
      </p:sp>
    </p:spTree>
    <p:extLst>
      <p:ext uri="{BB962C8B-B14F-4D97-AF65-F5344CB8AC3E}">
        <p14:creationId xmlns:p14="http://schemas.microsoft.com/office/powerpoint/2010/main" val="37121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668</Words>
  <Application>Microsoft Office PowerPoint</Application>
  <PresentationFormat>Szélesvásznú</PresentationFormat>
  <Paragraphs>128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Office-téma</vt:lpstr>
      <vt:lpstr>A puding próbája avagy a GEOMATECH a gyakorlatban </vt:lpstr>
      <vt:lpstr>PowerPoint bemutató</vt:lpstr>
      <vt:lpstr>Miről fogok beszélni?</vt:lpstr>
      <vt:lpstr>GEOMATECH</vt:lpstr>
      <vt:lpstr>GEOMATECH munkalapok</vt:lpstr>
      <vt:lpstr>A Geomatech projekt után …</vt:lpstr>
      <vt:lpstr>Kutatásom céljai és módszerei</vt:lpstr>
      <vt:lpstr>Munkafolyamat évente</vt:lpstr>
      <vt:lpstr>EREDMÉNYEK</vt:lpstr>
      <vt:lpstr>PowerPoint bemutató</vt:lpstr>
      <vt:lpstr>PowerPoint bemutató</vt:lpstr>
      <vt:lpstr>PowerPoint bemutató</vt:lpstr>
      <vt:lpstr>PowerPoint bemutató</vt:lpstr>
      <vt:lpstr>PowerPoint bemutató</vt:lpstr>
      <vt:lpstr>Általános diákvélemény a Geogebra és a Geomatech használatáról 1.</vt:lpstr>
      <vt:lpstr>Általános diákvélemény a Geogebra és a Geomatech használatáról 2.</vt:lpstr>
      <vt:lpstr>Saját tapasztalataim 1.</vt:lpstr>
      <vt:lpstr>Saját tapasztalataim 2.</vt:lpstr>
      <vt:lpstr>Mi tetszett? (diákok)</vt:lpstr>
      <vt:lpstr>Mi nem tetszett? (diákok)</vt:lpstr>
      <vt:lpstr>Mit hoz a jövő?</vt:lpstr>
      <vt:lpstr>A kipróbált munkalapok és vélemények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puding próbája</dc:title>
  <dc:creator>Felhasználó</dc:creator>
  <cp:lastModifiedBy>Felhasználó</cp:lastModifiedBy>
  <cp:revision>46</cp:revision>
  <dcterms:created xsi:type="dcterms:W3CDTF">2019-01-12T16:04:25Z</dcterms:created>
  <dcterms:modified xsi:type="dcterms:W3CDTF">2019-03-19T15:48:11Z</dcterms:modified>
</cp:coreProperties>
</file>