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57" r:id="rId2"/>
    <p:sldId id="279" r:id="rId3"/>
    <p:sldId id="260" r:id="rId4"/>
    <p:sldId id="274" r:id="rId5"/>
    <p:sldId id="278" r:id="rId6"/>
    <p:sldId id="275" r:id="rId7"/>
    <p:sldId id="277" r:id="rId8"/>
    <p:sldId id="280" r:id="rId9"/>
    <p:sldId id="273" r:id="rId10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tond Szabó" initials="BS" lastIdx="1" clrIdx="0">
    <p:extLst>
      <p:ext uri="{19B8F6BF-5375-455C-9EA6-DF929625EA0E}">
        <p15:presenceInfo xmlns:p15="http://schemas.microsoft.com/office/powerpoint/2012/main" userId="922ad0f7f214b5b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Világos stílus 1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Világos stílus 1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Világos stílus 1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89911" autoAdjust="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>
        <p:guide orient="horz" pos="216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1" d="100"/>
          <a:sy n="71" d="100"/>
        </p:scale>
        <p:origin x="417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24T18:19:40.512" idx="1">
    <p:pos x="10" y="10"/>
    <p:text>(b-a)/2+a=a+b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8FF4568-1D96-4191-A74D-EA5C2262C672}" type="datetime1">
              <a:rPr lang="hu-HU" smtClean="0"/>
              <a:t>2019. 03. 21.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EDD413D-7C8F-4737-87C6-CF24A54ECBD4}" type="datetime1">
              <a:rPr lang="hu-HU" noProof="0" smtClean="0"/>
              <a:t>2019. 03. 21.</a:t>
            </a:fld>
            <a:endParaRPr lang="hu-HU" noProof="0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 smtClean="0"/>
              <a:t>Mintaszöveg szerkesztése</a:t>
            </a:r>
          </a:p>
          <a:p>
            <a:pPr lvl="1" rtl="0"/>
            <a:r>
              <a:rPr lang="hu-HU" noProof="0" dirty="0" smtClean="0"/>
              <a:t>Második szint</a:t>
            </a:r>
          </a:p>
          <a:p>
            <a:pPr lvl="2" rtl="0"/>
            <a:r>
              <a:rPr lang="hu-HU" noProof="0" dirty="0" smtClean="0"/>
              <a:t>Harmadik szint</a:t>
            </a:r>
          </a:p>
          <a:p>
            <a:pPr lvl="3" rtl="0"/>
            <a:r>
              <a:rPr lang="hu-HU" noProof="0" dirty="0" smtClean="0"/>
              <a:t>Negyedik szint</a:t>
            </a:r>
          </a:p>
          <a:p>
            <a:pPr lvl="4" rtl="0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hu-HU" dirty="0" smtClean="0"/>
              <a:t>A közönség haszna a bemutatóból: a felnőtt tanulókat jobban érdekli a téma, ha tudják, hogy miért vagy miben hasznos nekik.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hu-HU" dirty="0" smtClean="0"/>
              <a:t>Az előadó szakértelmének szintje a tárgyban: röviden jelezze, hogy milyen múltra tekinthet vissza ebben a témában, vagy magyarázza el, hogy miért érdemes a résztvevőknek odafigyelniük Önre.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6582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u-HU" b="1" dirty="0" smtClean="0"/>
              <a:t>Példák a célkitűzésekre</a:t>
            </a:r>
          </a:p>
          <a:p>
            <a:pPr marL="0" indent="0" rtl="0">
              <a:buFont typeface="Arial" panose="020B0604020202020204" pitchFamily="34" charset="0"/>
              <a:buNone/>
            </a:pPr>
            <a:r>
              <a:rPr lang="hu-HU" dirty="0" smtClean="0"/>
              <a:t>A tanóra végére tudni fogja a következőket: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hu-HU" dirty="0" smtClean="0"/>
              <a:t>Fájlokat menteni a csapat webkiszolgálójára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hu-HU" dirty="0" smtClean="0"/>
              <a:t>Fájlokat áthelyezni a csapat webkiszolgálóján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hu-HU" dirty="0" smtClean="0"/>
              <a:t>Fájlokat megosztani a csapat webkiszolgálóján</a:t>
            </a:r>
          </a:p>
          <a:p>
            <a:pPr rtl="0"/>
            <a:endParaRPr lang="hu-HU" dirty="0" smtClean="0"/>
          </a:p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944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églalap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u-HU" sz="1800" noProof="0" dirty="0"/>
          </a:p>
        </p:txBody>
      </p:sp>
      <p:sp>
        <p:nvSpPr>
          <p:cNvPr id="23" name="Téglalap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u-HU" sz="1800" noProof="0" dirty="0"/>
          </a:p>
        </p:txBody>
      </p:sp>
      <p:sp>
        <p:nvSpPr>
          <p:cNvPr id="24" name="Téglalap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u-HU" sz="1800" noProof="0" dirty="0"/>
          </a:p>
        </p:txBody>
      </p:sp>
      <p:sp>
        <p:nvSpPr>
          <p:cNvPr id="25" name="Téglalap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u-HU" sz="1800" noProof="0" dirty="0"/>
          </a:p>
        </p:txBody>
      </p:sp>
      <p:sp>
        <p:nvSpPr>
          <p:cNvPr id="26" name="Téglalap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u-HU" sz="1800" noProof="0" dirty="0"/>
          </a:p>
        </p:txBody>
      </p:sp>
      <p:sp>
        <p:nvSpPr>
          <p:cNvPr id="27" name="Téglalap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u-HU" sz="1800" noProof="0" dirty="0"/>
          </a:p>
        </p:txBody>
      </p:sp>
      <p:sp useBgFill="1">
        <p:nvSpPr>
          <p:cNvPr id="30" name="Lekerekített téglalap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u-HU" sz="1800" noProof="0" dirty="0"/>
          </a:p>
        </p:txBody>
      </p:sp>
      <p:sp useBgFill="1">
        <p:nvSpPr>
          <p:cNvPr id="31" name="Lekerekített téglalap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u-HU" sz="1800" noProof="0" dirty="0"/>
          </a:p>
        </p:txBody>
      </p:sp>
      <p:sp>
        <p:nvSpPr>
          <p:cNvPr id="7" name="Téglalap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u-HU" sz="1800" noProof="0" dirty="0"/>
          </a:p>
        </p:txBody>
      </p:sp>
      <p:sp>
        <p:nvSpPr>
          <p:cNvPr id="10" name="Téglalap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u-HU" sz="1800" noProof="0" dirty="0"/>
          </a:p>
        </p:txBody>
      </p:sp>
      <p:sp>
        <p:nvSpPr>
          <p:cNvPr id="11" name="Téglalap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u-HU" sz="1800" noProof="0" dirty="0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hu-HU" noProof="0" smtClean="0"/>
              <a:t>Alcím mintájának szerkesztése</a:t>
            </a:r>
            <a:endParaRPr lang="hu-HU" noProof="0" dirty="0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fld id="{7548B0D2-64FA-451B-9555-0738C31EEC49}" type="datetime1">
              <a:rPr lang="hu-HU" noProof="0" smtClean="0"/>
              <a:t>2019. 03. 21.</a:t>
            </a:fld>
            <a:endParaRPr lang="hu-HU" noProof="0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hu-HU" noProof="0" smtClean="0"/>
              <a:t>Mintaszöveg szerkesztése</a:t>
            </a:r>
          </a:p>
          <a:p>
            <a:pPr lvl="1" rtl="0" eaLnBrk="1" latinLnBrk="0" hangingPunct="1"/>
            <a:r>
              <a:rPr lang="hu-HU" noProof="0" smtClean="0"/>
              <a:t>Második szint</a:t>
            </a:r>
          </a:p>
          <a:p>
            <a:pPr lvl="2" rtl="0" eaLnBrk="1" latinLnBrk="0" hangingPunct="1"/>
            <a:r>
              <a:rPr lang="hu-HU" noProof="0" smtClean="0"/>
              <a:t>Harmadik szint</a:t>
            </a:r>
          </a:p>
          <a:p>
            <a:pPr lvl="3" rtl="0" eaLnBrk="1" latinLnBrk="0" hangingPunct="1"/>
            <a:r>
              <a:rPr lang="hu-HU" noProof="0" smtClean="0"/>
              <a:t>Negyedik szint</a:t>
            </a:r>
          </a:p>
          <a:p>
            <a:pPr lvl="4" rtl="0" eaLnBrk="1" latinLnBrk="0" hangingPunct="1"/>
            <a:r>
              <a:rPr lang="hu-HU" noProof="0" smtClean="0"/>
              <a:t>Ötödik szint</a:t>
            </a:r>
            <a:endParaRPr kumimoji="0"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7FA5C1-63F3-4AAE-8B9C-CCA66CF7E99E}" type="datetime1">
              <a:rPr lang="hu-HU" noProof="0" smtClean="0"/>
              <a:t>2019. 03. 21.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hu-HU" noProof="0" dirty="0" smtClean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hu-HU" noProof="0" dirty="0" smtClean="0"/>
              <a:t>Mintaszöveg szerkesztése</a:t>
            </a:r>
          </a:p>
          <a:p>
            <a:pPr lvl="1" rtl="0" eaLnBrk="1" latinLnBrk="0" hangingPunct="1"/>
            <a:r>
              <a:rPr lang="hu-HU" noProof="0" dirty="0" smtClean="0"/>
              <a:t>Második szint</a:t>
            </a:r>
          </a:p>
          <a:p>
            <a:pPr lvl="2" rtl="0" eaLnBrk="1" latinLnBrk="0" hangingPunct="1"/>
            <a:r>
              <a:rPr lang="hu-HU" noProof="0" dirty="0" smtClean="0"/>
              <a:t>Harmadik szint</a:t>
            </a:r>
          </a:p>
          <a:p>
            <a:pPr lvl="3" rtl="0" eaLnBrk="1" latinLnBrk="0" hangingPunct="1"/>
            <a:r>
              <a:rPr lang="hu-HU" noProof="0" dirty="0" smtClean="0"/>
              <a:t>Negyedik szint</a:t>
            </a:r>
          </a:p>
          <a:p>
            <a:pPr lvl="4" rtl="0" eaLnBrk="1" latinLnBrk="0" hangingPunct="1"/>
            <a:r>
              <a:rPr lang="hu-HU" noProof="0" dirty="0" smtClean="0"/>
              <a:t>Ötödik szint</a:t>
            </a:r>
            <a:endParaRPr kumimoji="0"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75A676-1995-4B79-98DE-BD91B1E7AC99}" type="datetime1">
              <a:rPr lang="hu-HU" noProof="0" smtClean="0"/>
              <a:t>2019. 03. 21.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rtl="0" eaLnBrk="1" latinLnBrk="0" hangingPunct="1"/>
            <a:r>
              <a:rPr lang="hu-HU" noProof="0" smtClean="0"/>
              <a:t>Mintaszöveg szerkesztése</a:t>
            </a:r>
          </a:p>
          <a:p>
            <a:pPr lvl="1" rtl="0" eaLnBrk="1" latinLnBrk="0" hangingPunct="1"/>
            <a:r>
              <a:rPr lang="hu-HU" noProof="0" smtClean="0"/>
              <a:t>Második szint</a:t>
            </a:r>
          </a:p>
          <a:p>
            <a:pPr lvl="2" rtl="0" eaLnBrk="1" latinLnBrk="0" hangingPunct="1"/>
            <a:r>
              <a:rPr lang="hu-HU" noProof="0" smtClean="0"/>
              <a:t>Harmadik szint</a:t>
            </a:r>
          </a:p>
          <a:p>
            <a:pPr lvl="3" rtl="0" eaLnBrk="1" latinLnBrk="0" hangingPunct="1"/>
            <a:r>
              <a:rPr lang="hu-HU" noProof="0" smtClean="0"/>
              <a:t>Negyedik szint</a:t>
            </a:r>
          </a:p>
          <a:p>
            <a:pPr lvl="4" rtl="0" eaLnBrk="1" latinLnBrk="0" hangingPunct="1"/>
            <a:r>
              <a:rPr lang="hu-HU" noProof="0" smtClean="0"/>
              <a:t>Ötödik szint</a:t>
            </a:r>
            <a:endParaRPr kumimoji="0"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4E6BEC-038F-4A7A-A937-FCDA43C4D9E9}" type="datetime1">
              <a:rPr lang="hu-HU" noProof="0" smtClean="0"/>
              <a:t>2019. 03. 21.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hu-HU" noProof="0" smtClean="0"/>
              <a:t>Mintacím szerkesztése</a:t>
            </a:r>
            <a:endParaRPr kumimoji="0"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hu-HU" noProof="0" smtClean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0362BB-59E5-4316-9CD6-31BBB04A4B45}" type="datetime1">
              <a:rPr lang="hu-HU" noProof="0" smtClean="0"/>
              <a:t>2019. 03. 21.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hu-HU" noProof="0" smtClean="0"/>
              <a:t>Mintaszöveg szerkesztése</a:t>
            </a:r>
          </a:p>
          <a:p>
            <a:pPr lvl="1" rtl="0" eaLnBrk="1" latinLnBrk="0" hangingPunct="1"/>
            <a:r>
              <a:rPr lang="hu-HU" noProof="0" smtClean="0"/>
              <a:t>Második szint</a:t>
            </a:r>
          </a:p>
          <a:p>
            <a:pPr lvl="2" rtl="0" eaLnBrk="1" latinLnBrk="0" hangingPunct="1"/>
            <a:r>
              <a:rPr lang="hu-HU" noProof="0" smtClean="0"/>
              <a:t>Harmadik szint</a:t>
            </a:r>
          </a:p>
          <a:p>
            <a:pPr lvl="3" rtl="0" eaLnBrk="1" latinLnBrk="0" hangingPunct="1"/>
            <a:r>
              <a:rPr lang="hu-HU" noProof="0" smtClean="0"/>
              <a:t>Negyedik szint</a:t>
            </a:r>
          </a:p>
          <a:p>
            <a:pPr lvl="4" rtl="0" eaLnBrk="1" latinLnBrk="0" hangingPunct="1"/>
            <a:r>
              <a:rPr lang="hu-HU" noProof="0" smtClean="0"/>
              <a:t>Ötödik szint</a:t>
            </a:r>
            <a:endParaRPr kumimoji="0"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hu-HU" noProof="0" smtClean="0"/>
              <a:t>Mintaszöveg szerkesztése</a:t>
            </a:r>
          </a:p>
          <a:p>
            <a:pPr lvl="1" rtl="0" eaLnBrk="1" latinLnBrk="0" hangingPunct="1"/>
            <a:r>
              <a:rPr lang="hu-HU" noProof="0" smtClean="0"/>
              <a:t>Második szint</a:t>
            </a:r>
          </a:p>
          <a:p>
            <a:pPr lvl="2" rtl="0" eaLnBrk="1" latinLnBrk="0" hangingPunct="1"/>
            <a:r>
              <a:rPr lang="hu-HU" noProof="0" smtClean="0"/>
              <a:t>Harmadik szint</a:t>
            </a:r>
          </a:p>
          <a:p>
            <a:pPr lvl="3" rtl="0" eaLnBrk="1" latinLnBrk="0" hangingPunct="1"/>
            <a:r>
              <a:rPr lang="hu-HU" noProof="0" smtClean="0"/>
              <a:t>Negyedik szint</a:t>
            </a:r>
          </a:p>
          <a:p>
            <a:pPr lvl="4" rtl="0" eaLnBrk="1" latinLnBrk="0" hangingPunct="1"/>
            <a:r>
              <a:rPr lang="hu-HU" noProof="0" smtClean="0"/>
              <a:t>Ötödik szint</a:t>
            </a:r>
            <a:endParaRPr kumimoji="0"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A2C380-855D-475C-AEF0-719F0C1ECC84}" type="datetime1">
              <a:rPr lang="hu-HU" noProof="0" smtClean="0"/>
              <a:t>2019. 03. 21.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hu-HU" noProof="0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hu-HU" noProof="0" smtClean="0"/>
              <a:t>Mintaszöveg szerkesztése</a:t>
            </a:r>
          </a:p>
          <a:p>
            <a:pPr lvl="1" rtl="0" eaLnBrk="1" latinLnBrk="0" hangingPunct="1"/>
            <a:r>
              <a:rPr lang="hu-HU" noProof="0" smtClean="0"/>
              <a:t>Második szint</a:t>
            </a:r>
          </a:p>
          <a:p>
            <a:pPr lvl="2" rtl="0" eaLnBrk="1" latinLnBrk="0" hangingPunct="1"/>
            <a:r>
              <a:rPr lang="hu-HU" noProof="0" smtClean="0"/>
              <a:t>Harmadik szint</a:t>
            </a:r>
          </a:p>
          <a:p>
            <a:pPr lvl="3" rtl="0" eaLnBrk="1" latinLnBrk="0" hangingPunct="1"/>
            <a:r>
              <a:rPr lang="hu-HU" noProof="0" smtClean="0"/>
              <a:t>Negyedik szint</a:t>
            </a:r>
          </a:p>
          <a:p>
            <a:pPr lvl="4" rtl="0" eaLnBrk="1" latinLnBrk="0" hangingPunct="1"/>
            <a:r>
              <a:rPr lang="hu-HU" noProof="0" smtClean="0"/>
              <a:t>Ötödik szint</a:t>
            </a:r>
            <a:endParaRPr kumimoji="0"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hu-HU" noProof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hu-HU" noProof="0" smtClean="0"/>
              <a:t>Mintaszöveg szerkesztése</a:t>
            </a:r>
          </a:p>
          <a:p>
            <a:pPr lvl="1" rtl="0" eaLnBrk="1" latinLnBrk="0" hangingPunct="1"/>
            <a:r>
              <a:rPr lang="hu-HU" noProof="0" smtClean="0"/>
              <a:t>Második szint</a:t>
            </a:r>
          </a:p>
          <a:p>
            <a:pPr lvl="2" rtl="0" eaLnBrk="1" latinLnBrk="0" hangingPunct="1"/>
            <a:r>
              <a:rPr lang="hu-HU" noProof="0" smtClean="0"/>
              <a:t>Harmadik szint</a:t>
            </a:r>
          </a:p>
          <a:p>
            <a:pPr lvl="3" rtl="0" eaLnBrk="1" latinLnBrk="0" hangingPunct="1"/>
            <a:r>
              <a:rPr lang="hu-HU" noProof="0" smtClean="0"/>
              <a:t>Negyedik szint</a:t>
            </a:r>
          </a:p>
          <a:p>
            <a:pPr lvl="4" rtl="0" eaLnBrk="1" latinLnBrk="0" hangingPunct="1"/>
            <a:r>
              <a:rPr lang="hu-HU" noProof="0" smtClean="0"/>
              <a:t>Ötödik szint</a:t>
            </a:r>
            <a:endParaRPr kumimoji="0" lang="hu-HU" noProof="0" dirty="0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26" name="Dátum hely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E5A799-9E31-44A6-8196-50C518C78413}" type="datetime1">
              <a:rPr lang="hu-HU" noProof="0" smtClean="0"/>
              <a:t>2019. 03. 21.</a:t>
            </a:fld>
            <a:endParaRPr lang="hu-HU" noProof="0" dirty="0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/>
          <a:p>
            <a:pPr rtl="0"/>
            <a:fld id="{1DDCDBA7-C5A1-4170-8896-0FE91A3260AE}" type="datetime1">
              <a:rPr lang="hu-HU" noProof="0" smtClean="0"/>
              <a:t>2019. 03. 21.</a:t>
            </a:fld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59F7EE-ED68-4901-97D2-E0A5D1366A68}" type="datetime1">
              <a:rPr lang="hu-HU" noProof="0" smtClean="0"/>
              <a:t>2019. 03. 21.</a:t>
            </a:fld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hu-HU" noProof="0" dirty="0" smtClean="0"/>
              <a:t>Mintacím szerkesztése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hu-HU" noProof="0" smtClean="0"/>
              <a:t>Mintaszöveg szerkesztése</a:t>
            </a:r>
          </a:p>
          <a:p>
            <a:pPr lvl="1" rtl="0" eaLnBrk="1" latinLnBrk="0" hangingPunct="1"/>
            <a:r>
              <a:rPr lang="hu-HU" noProof="0" smtClean="0"/>
              <a:t>Második szint</a:t>
            </a:r>
          </a:p>
          <a:p>
            <a:pPr lvl="2" rtl="0" eaLnBrk="1" latinLnBrk="0" hangingPunct="1"/>
            <a:r>
              <a:rPr lang="hu-HU" noProof="0" smtClean="0"/>
              <a:t>Harmadik szint</a:t>
            </a:r>
          </a:p>
          <a:p>
            <a:pPr lvl="3" rtl="0" eaLnBrk="1" latinLnBrk="0" hangingPunct="1"/>
            <a:r>
              <a:rPr lang="hu-HU" noProof="0" smtClean="0"/>
              <a:t>Negyedik szint</a:t>
            </a:r>
          </a:p>
          <a:p>
            <a:pPr lvl="4" rtl="0" eaLnBrk="1" latinLnBrk="0" hangingPunct="1"/>
            <a:r>
              <a:rPr lang="hu-HU" noProof="0" smtClean="0"/>
              <a:t>Ötödik szint</a:t>
            </a:r>
            <a:endParaRPr kumimoji="0"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hu-HU" noProof="0" smtClean="0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2ADBB6-1EDD-4FD6-8CB8-2E1A2F4A0558}" type="datetime1">
              <a:rPr lang="hu-HU" noProof="0" smtClean="0"/>
              <a:t>2019. 03. 21.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Kép helyőrzője 2" descr="Üres helyőrző kép hozzáadásához. Kattintson a helyőrzőre, és jelölje ki a hozzáadni kívánt képet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kumimoji="0"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hu-HU" noProof="0" smtClean="0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64589F-BDDD-41F0-9689-B2350AD98296}" type="datetime1">
              <a:rPr lang="hu-HU" noProof="0" smtClean="0"/>
              <a:t>2019. 03. 21.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u-HU" sz="1800" noProof="0" dirty="0"/>
          </a:p>
        </p:txBody>
      </p:sp>
      <p:sp>
        <p:nvSpPr>
          <p:cNvPr id="29" name="Téglalap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u-HU" sz="1800" noProof="0" dirty="0"/>
          </a:p>
        </p:txBody>
      </p:sp>
      <p:sp>
        <p:nvSpPr>
          <p:cNvPr id="30" name="Téglalap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u-HU" sz="1800" noProof="0" dirty="0"/>
          </a:p>
        </p:txBody>
      </p:sp>
      <p:sp>
        <p:nvSpPr>
          <p:cNvPr id="31" name="Téglalap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u-HU" sz="1800" noProof="0" dirty="0"/>
          </a:p>
        </p:txBody>
      </p:sp>
      <p:sp>
        <p:nvSpPr>
          <p:cNvPr id="32" name="Téglalap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u-HU" sz="1800" noProof="0" dirty="0"/>
          </a:p>
        </p:txBody>
      </p:sp>
      <p:sp useBgFill="1">
        <p:nvSpPr>
          <p:cNvPr id="33" name="Lekerekített téglalap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u-HU" sz="1800" noProof="0" dirty="0"/>
          </a:p>
        </p:txBody>
      </p:sp>
      <p:sp useBgFill="1">
        <p:nvSpPr>
          <p:cNvPr id="34" name="Lekerekített téglalap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u-HU" sz="1800" noProof="0" dirty="0"/>
          </a:p>
        </p:txBody>
      </p:sp>
      <p:sp>
        <p:nvSpPr>
          <p:cNvPr id="35" name="Téglalap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u-HU" sz="1800" noProof="0" dirty="0"/>
          </a:p>
        </p:txBody>
      </p:sp>
      <p:sp>
        <p:nvSpPr>
          <p:cNvPr id="36" name="Téglalap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u-HU" sz="1800" noProof="0" dirty="0"/>
          </a:p>
        </p:txBody>
      </p:sp>
      <p:sp>
        <p:nvSpPr>
          <p:cNvPr id="37" name="Téglalap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u-HU" sz="1800" noProof="0" dirty="0"/>
          </a:p>
        </p:txBody>
      </p:sp>
      <p:sp>
        <p:nvSpPr>
          <p:cNvPr id="38" name="Téglalap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u-HU" sz="1800" noProof="0" dirty="0"/>
          </a:p>
        </p:txBody>
      </p:sp>
      <p:sp>
        <p:nvSpPr>
          <p:cNvPr id="39" name="Téglalap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u-HU" sz="1800" noProof="0" dirty="0"/>
          </a:p>
        </p:txBody>
      </p:sp>
      <p:sp>
        <p:nvSpPr>
          <p:cNvPr id="40" name="Téglalap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u-HU" sz="1800" noProof="0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hu-HU" noProof="0" dirty="0" smtClean="0"/>
              <a:t>Mintacím szerkesztése</a:t>
            </a:r>
            <a:endParaRPr lang="hu-HU" noProof="0" dirty="0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hu-HU" noProof="0" dirty="0" smtClean="0"/>
              <a:t>Mintaszöveg szerkesztése</a:t>
            </a:r>
          </a:p>
          <a:p>
            <a:pPr lvl="1" rtl="0"/>
            <a:r>
              <a:rPr lang="hu-HU" noProof="0" dirty="0" smtClean="0"/>
              <a:t>Második szint</a:t>
            </a:r>
          </a:p>
          <a:p>
            <a:pPr lvl="2" rtl="0"/>
            <a:r>
              <a:rPr lang="hu-HU" noProof="0" dirty="0" smtClean="0"/>
              <a:t>Harmadik szint</a:t>
            </a:r>
          </a:p>
          <a:p>
            <a:pPr lvl="3" rtl="0"/>
            <a:r>
              <a:rPr lang="hu-HU" noProof="0" dirty="0" smtClean="0"/>
              <a:t>Negyedik szint</a:t>
            </a:r>
          </a:p>
          <a:p>
            <a:pPr lvl="4" rtl="0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fld id="{11896240-8C19-40A2-88AD-609DDD40AB82}" type="datetime1">
              <a:rPr lang="hu-HU" noProof="0" smtClean="0"/>
              <a:t>2019. 03. 21.</a:t>
            </a:fld>
            <a:endParaRPr lang="hu-HU" noProof="0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omments" Target="../comments/comment1.xml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hu-HU" sz="5400" dirty="0" smtClean="0"/>
              <a:t>Húrtrapézokhoz köthető közepek</a:t>
            </a:r>
            <a:endParaRPr lang="hu-HU" sz="5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u-HU" dirty="0" smtClean="0"/>
              <a:t>Szabó Botond </a:t>
            </a:r>
            <a:br>
              <a:rPr lang="hu-HU" dirty="0" smtClean="0"/>
            </a:br>
            <a:r>
              <a:rPr lang="hu-HU" dirty="0" smtClean="0"/>
              <a:t>10. évfolyam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Vizsgált húrtrapézok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hu-HU" dirty="0" smtClean="0"/>
              <a:t>Húrtrapézok: a) 30° esetén                            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		      b) 45° esetén</a:t>
            </a:r>
            <a:br>
              <a:rPr lang="hu-HU" dirty="0" smtClean="0"/>
            </a:br>
            <a:r>
              <a:rPr lang="hu-HU" dirty="0" smtClean="0"/>
              <a:t>                        c) 60° esetén	</a:t>
            </a:r>
          </a:p>
          <a:p>
            <a:pPr marL="109728" indent="0" rtl="0">
              <a:buNone/>
            </a:pPr>
            <a:r>
              <a:rPr lang="hu-HU" dirty="0" smtClean="0"/>
              <a:t>                                                  </a:t>
            </a:r>
          </a:p>
          <a:p>
            <a:pPr marL="109728" indent="0" rtl="0">
              <a:buNone/>
            </a:pPr>
            <a:r>
              <a:rPr lang="hu-HU" dirty="0"/>
              <a:t> </a:t>
            </a:r>
            <a:r>
              <a:rPr lang="hu-HU" dirty="0" smtClean="0"/>
              <a:t>                                                      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057" y="3753016"/>
            <a:ext cx="3724475" cy="2556344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911" y="3926378"/>
            <a:ext cx="4155706" cy="285232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760" y="917063"/>
            <a:ext cx="4131852" cy="283595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67910" y="3753016"/>
            <a:ext cx="44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a)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141597" y="892356"/>
            <a:ext cx="44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c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303335" y="3886754"/>
            <a:ext cx="44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b</a:t>
            </a: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hu-H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858976" y="4512635"/>
            <a:ext cx="222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a</a:t>
            </a:r>
            <a:endParaRPr lang="hu-HU" sz="11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7559128" y="4473668"/>
            <a:ext cx="222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a</a:t>
            </a:r>
            <a:endParaRPr lang="hu-HU" sz="11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9470754" y="1149337"/>
            <a:ext cx="222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a</a:t>
            </a:r>
            <a:endParaRPr lang="hu-HU" sz="11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9479368" y="3087901"/>
            <a:ext cx="222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b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7605562" y="5666924"/>
            <a:ext cx="222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b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2822802" y="5280192"/>
            <a:ext cx="222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b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9056043" y="1837197"/>
            <a:ext cx="222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e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7030279" y="4993538"/>
            <a:ext cx="222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e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2180815" y="4840612"/>
            <a:ext cx="222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55895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08" y="2103179"/>
            <a:ext cx="6922759" cy="475153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608" y="2128864"/>
            <a:ext cx="6922760" cy="475153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608" y="2109521"/>
            <a:ext cx="6946614" cy="476790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45°-os húrtrapéz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/>
              <p:cNvSpPr txBox="1"/>
              <p:nvPr/>
            </p:nvSpPr>
            <p:spPr>
              <a:xfrm>
                <a:off x="6950480" y="2953345"/>
                <a:ext cx="4447429" cy="91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hu-HU" b="0" dirty="0" smtClean="0"/>
              </a:p>
            </p:txBody>
          </p:sp>
        </mc:Choice>
        <mc:Fallback xmlns="">
          <p:sp>
            <p:nvSpPr>
              <p:cNvPr id="8" name="Szövegdoboz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480" y="2953345"/>
                <a:ext cx="4447429" cy="9106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Egyenes összekötő nyíllal 15"/>
          <p:cNvCxnSpPr>
            <a:stCxn id="8" idx="2"/>
          </p:cNvCxnSpPr>
          <p:nvPr/>
        </p:nvCxnSpPr>
        <p:spPr>
          <a:xfrm>
            <a:off x="9174195" y="3864044"/>
            <a:ext cx="20245" cy="2134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7961988" y="6065307"/>
            <a:ext cx="2608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Négyzetes közép</a:t>
            </a:r>
            <a:endParaRPr lang="hu-HU" sz="28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4140765" y="5988363"/>
            <a:ext cx="222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b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4142800" y="2719685"/>
            <a:ext cx="222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a</a:t>
            </a:r>
            <a:endParaRPr lang="hu-HU" sz="11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3392078" y="3644677"/>
            <a:ext cx="222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zövegdoboz 12"/>
              <p:cNvSpPr txBox="1"/>
              <p:nvPr/>
            </p:nvSpPr>
            <p:spPr>
              <a:xfrm>
                <a:off x="6066845" y="5050109"/>
                <a:ext cx="755374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hu-HU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3" name="Szövegdoboz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845" y="5050109"/>
                <a:ext cx="755374" cy="5142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zövegdoboz 21"/>
              <p:cNvSpPr txBox="1"/>
              <p:nvPr/>
            </p:nvSpPr>
            <p:spPr>
              <a:xfrm>
                <a:off x="4984166" y="3738100"/>
                <a:ext cx="755374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hu-HU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2" name="Szövegdoboz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166" y="3738100"/>
                <a:ext cx="755374" cy="5142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églalap 14"/>
              <p:cNvSpPr/>
              <p:nvPr/>
            </p:nvSpPr>
            <p:spPr>
              <a:xfrm>
                <a:off x="3497704" y="5116556"/>
                <a:ext cx="643061" cy="499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u-HU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hu-HU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u-HU" sz="1400" dirty="0"/>
              </a:p>
            </p:txBody>
          </p:sp>
        </mc:Choice>
        <mc:Fallback xmlns="">
          <p:sp>
            <p:nvSpPr>
              <p:cNvPr id="15" name="Téglalap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704" y="5116556"/>
                <a:ext cx="643061" cy="499945"/>
              </a:xfrm>
              <a:prstGeom prst="rect">
                <a:avLst/>
              </a:prstGeom>
              <a:blipFill rotWithShape="0">
                <a:blip r:embed="rId8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zövegdoboz 17"/>
              <p:cNvSpPr txBox="1"/>
              <p:nvPr/>
            </p:nvSpPr>
            <p:spPr>
              <a:xfrm>
                <a:off x="8356821" y="1001864"/>
                <a:ext cx="2051436" cy="508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i="1" dirty="0"/>
                  <a:t>m</a:t>
                </a:r>
                <a:r>
                  <a:rPr lang="hu-HU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18" name="Szövegdoboz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821" y="1001864"/>
                <a:ext cx="2051436" cy="508537"/>
              </a:xfrm>
              <a:prstGeom prst="rect">
                <a:avLst/>
              </a:prstGeom>
              <a:blipFill rotWithShape="0">
                <a:blip r:embed="rId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zövegdoboz 22"/>
              <p:cNvSpPr txBox="1"/>
              <p:nvPr/>
            </p:nvSpPr>
            <p:spPr>
              <a:xfrm>
                <a:off x="8331099" y="1571826"/>
                <a:ext cx="2576222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i="1" dirty="0"/>
                  <a:t>e</a:t>
                </a:r>
                <a:r>
                  <a:rPr lang="hu-HU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hu-H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u-HU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hu-H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23" name="Szövegdoboz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099" y="1571826"/>
                <a:ext cx="2576222" cy="656013"/>
              </a:xfrm>
              <a:prstGeom prst="rect">
                <a:avLst/>
              </a:prstGeom>
              <a:blipFill rotWithShape="0">
                <a:blip r:embed="rId10"/>
                <a:stretch>
                  <a:fillRect b="-93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Egyenes összekötő nyíllal 26"/>
          <p:cNvCxnSpPr/>
          <p:nvPr/>
        </p:nvCxnSpPr>
        <p:spPr>
          <a:xfrm>
            <a:off x="9619210" y="2227839"/>
            <a:ext cx="0" cy="622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3" grpId="0"/>
      <p:bldP spid="22" grpId="0"/>
      <p:bldP spid="15" grpId="0"/>
      <p:bldP spid="18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301" y="1114059"/>
            <a:ext cx="10972800" cy="1066800"/>
          </a:xfrm>
        </p:spPr>
        <p:txBody>
          <a:bodyPr/>
          <a:lstStyle/>
          <a:p>
            <a:r>
              <a:rPr lang="hu-HU" dirty="0" smtClean="0"/>
              <a:t>További esetek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2276018"/>
            <a:ext cx="5384800" cy="4341875"/>
          </a:xfrm>
        </p:spPr>
        <p:txBody>
          <a:bodyPr/>
          <a:lstStyle/>
          <a:p>
            <a:r>
              <a:rPr lang="hu-HU" dirty="0"/>
              <a:t>60</a:t>
            </a:r>
            <a:r>
              <a:rPr lang="hu-HU" dirty="0" smtClean="0"/>
              <a:t>°-os húrtrapéz</a:t>
            </a:r>
          </a:p>
          <a:p>
            <a:pPr marL="109728" indent="0">
              <a:buNone/>
            </a:pPr>
            <a:endParaRPr lang="hu-HU" dirty="0"/>
          </a:p>
          <a:p>
            <a:endParaRPr lang="hu-HU" dirty="0" smtClean="0"/>
          </a:p>
          <a:p>
            <a:r>
              <a:rPr lang="hu-HU" dirty="0" smtClean="0"/>
              <a:t>30°-os húrtrapéz</a:t>
            </a:r>
            <a:endParaRPr lang="hu-HU" dirty="0"/>
          </a:p>
          <a:p>
            <a:pPr marL="109728" indent="0">
              <a:buNone/>
            </a:pPr>
            <a:endParaRPr lang="hu-HU" dirty="0" smtClean="0"/>
          </a:p>
          <a:p>
            <a:pPr marL="109728" indent="0">
              <a:buNone/>
            </a:pPr>
            <a:endParaRPr lang="hu-HU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églalap 11"/>
              <p:cNvSpPr/>
              <p:nvPr/>
            </p:nvSpPr>
            <p:spPr>
              <a:xfrm>
                <a:off x="4981695" y="2276018"/>
                <a:ext cx="1699696" cy="435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u-HU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hu-HU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hu-HU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  <m:r>
                            <a:rPr lang="hu-HU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u-HU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hu-HU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hu-HU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2" name="Téglalap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695" y="2276018"/>
                <a:ext cx="1699696" cy="43544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Egyenes összekötő nyíllal 12"/>
          <p:cNvCxnSpPr/>
          <p:nvPr/>
        </p:nvCxnSpPr>
        <p:spPr>
          <a:xfrm flipV="1">
            <a:off x="3046668" y="2486044"/>
            <a:ext cx="1833427" cy="1538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8305969" y="2276018"/>
            <a:ext cx="1913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smtClean="0">
                <a:solidFill>
                  <a:schemeClr val="tx2"/>
                </a:solidFill>
              </a:rPr>
              <a:t>Eisenstein-közép</a:t>
            </a:r>
            <a:endParaRPr lang="hu-HU" sz="2000" dirty="0">
              <a:solidFill>
                <a:schemeClr val="tx2"/>
              </a:solidFill>
            </a:endParaRPr>
          </a:p>
        </p:txBody>
      </p:sp>
      <p:cxnSp>
        <p:nvCxnSpPr>
          <p:cNvPr id="6" name="Egyenes összekötő nyíllal 5"/>
          <p:cNvCxnSpPr>
            <a:stCxn id="12" idx="3"/>
            <a:endCxn id="17" idx="1"/>
          </p:cNvCxnSpPr>
          <p:nvPr/>
        </p:nvCxnSpPr>
        <p:spPr>
          <a:xfrm flipV="1">
            <a:off x="6681391" y="2476073"/>
            <a:ext cx="1624578" cy="17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églalap 10"/>
              <p:cNvSpPr/>
              <p:nvPr/>
            </p:nvSpPr>
            <p:spPr>
              <a:xfrm>
                <a:off x="4981695" y="3007751"/>
                <a:ext cx="1704762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u-HU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u-HU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u-HU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hu-HU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u-HU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  <m:r>
                                <a:rPr lang="hu-HU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hu-HU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hu-HU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hu-HU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hu-HU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1" name="Téglalap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695" y="3007751"/>
                <a:ext cx="1704762" cy="9106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Egyenes összekötő nyíllal 20"/>
          <p:cNvCxnSpPr/>
          <p:nvPr/>
        </p:nvCxnSpPr>
        <p:spPr>
          <a:xfrm flipV="1">
            <a:off x="3148268" y="3507497"/>
            <a:ext cx="1833427" cy="1538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 flipV="1">
            <a:off x="6681391" y="3492108"/>
            <a:ext cx="1833427" cy="1538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églalap 22"/>
          <p:cNvSpPr/>
          <p:nvPr/>
        </p:nvSpPr>
        <p:spPr>
          <a:xfrm>
            <a:off x="8479704" y="3263045"/>
            <a:ext cx="19500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dirty="0" err="1">
                <a:solidFill>
                  <a:schemeClr val="tx2"/>
                </a:solidFill>
              </a:rPr>
              <a:t>Hérón-féle</a:t>
            </a:r>
            <a:r>
              <a:rPr lang="hu-HU" sz="2000" dirty="0">
                <a:solidFill>
                  <a:schemeClr val="tx2"/>
                </a:solidFill>
              </a:rPr>
              <a:t> közép</a:t>
            </a:r>
          </a:p>
        </p:txBody>
      </p:sp>
    </p:spTree>
    <p:extLst>
      <p:ext uri="{BB962C8B-B14F-4D97-AF65-F5344CB8AC3E}">
        <p14:creationId xmlns:p14="http://schemas.microsoft.com/office/powerpoint/2010/main" val="125377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Középértékek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rtalom helye 4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66497855"/>
                  </p:ext>
                </p:extLst>
              </p:nvPr>
            </p:nvGraphicFramePr>
            <p:xfrm>
              <a:off x="609600" y="2075290"/>
              <a:ext cx="10972800" cy="4643563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2743200"/>
                    <a:gridCol w="2743200"/>
                    <a:gridCol w="2743200"/>
                    <a:gridCol w="2743200"/>
                  </a:tblGrid>
                  <a:tr h="5710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smtClean="0"/>
                            <a:t>NÉV</a:t>
                          </a:r>
                          <a:endParaRPr lang="hu-H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smtClean="0"/>
                            <a:t>KÉPLET</a:t>
                          </a:r>
                          <a:endParaRPr lang="hu-H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smtClean="0"/>
                            <a:t>JEL</a:t>
                          </a:r>
                          <a:endParaRPr lang="hu-H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smtClean="0"/>
                            <a:t>Példa (</a:t>
                          </a:r>
                          <a14:m>
                            <m:oMath xmlns:m="http://schemas.openxmlformats.org/officeDocument/2006/math">
                              <m:r>
                                <a:rPr lang="hu-HU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hu-HU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hu-HU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hu-HU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hu-HU" dirty="0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hu-HU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hu-HU" dirty="0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oMath>
                          </a14:m>
                          <a:r>
                            <a:rPr lang="hu-HU" dirty="0" smtClean="0"/>
                            <a:t>)</a:t>
                          </a:r>
                          <a:endParaRPr lang="hu-H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31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smtClean="0"/>
                            <a:t>Számtani közép</a:t>
                          </a:r>
                          <a:endParaRPr lang="hu-H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u-H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u-HU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hu-HU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hu-HU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hu-HU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u-H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smtClean="0"/>
                            <a:t>A</a:t>
                          </a:r>
                          <a:endParaRPr lang="hu-H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hu-HU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oMath>
                            </m:oMathPara>
                          </a14:m>
                          <a:endParaRPr lang="hu-H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55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smtClean="0"/>
                            <a:t>Mértani közép</a:t>
                          </a:r>
                          <a:endParaRPr lang="hu-H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hu-H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hu-HU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hu-HU" smtClean="0"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hu-HU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hu-H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smtClean="0"/>
                            <a:t>G</a:t>
                          </a:r>
                          <a:endParaRPr lang="hu-H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hu-HU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hu-H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670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smtClean="0"/>
                            <a:t>Harmonikus közép</a:t>
                          </a:r>
                          <a:endParaRPr lang="hu-H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u-H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u-HU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hu-HU" smtClean="0">
                                        <a:latin typeface="Cambria Math" panose="02040503050406030204" pitchFamily="18" charset="0"/>
                                      </a:rPr>
                                      <m:t>𝑎𝑏</m:t>
                                    </m:r>
                                  </m:num>
                                  <m:den>
                                    <m:r>
                                      <a:rPr lang="hu-HU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hu-HU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hu-HU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u-H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smtClean="0"/>
                            <a:t>H</a:t>
                          </a:r>
                          <a:endParaRPr lang="hu-H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hu-HU" smtClean="0">
                                    <a:latin typeface="Cambria Math" panose="02040503050406030204" pitchFamily="18" charset="0"/>
                                  </a:rPr>
                                  <m:t>=3,2</m:t>
                                </m:r>
                              </m:oMath>
                            </m:oMathPara>
                          </a14:m>
                          <a:endParaRPr lang="hu-H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851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smtClean="0"/>
                            <a:t>Négyzetes közép</a:t>
                          </a:r>
                          <a:endParaRPr lang="hu-H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hu-H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hu-HU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hu-HU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hu-HU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p>
                                            <m:r>
                                              <a:rPr lang="hu-HU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hu-HU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hu-HU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hu-HU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hu-HU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hu-HU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lang="hu-H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smtClean="0"/>
                            <a:t>Q</a:t>
                          </a:r>
                          <a:endParaRPr lang="hu-H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hu-HU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hu-H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hu-HU" smtClean="0"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e>
                                </m:rad>
                                <m:r>
                                  <a:rPr lang="hu-HU" smtClean="0">
                                    <a:latin typeface="Cambria Math" panose="02040503050406030204" pitchFamily="18" charset="0"/>
                                  </a:rPr>
                                  <m:t>≈5,83</m:t>
                                </m:r>
                              </m:oMath>
                            </m:oMathPara>
                          </a14:m>
                          <a:endParaRPr lang="hu-H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55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smtClean="0"/>
                            <a:t>Eisenstein-közép</a:t>
                          </a:r>
                          <a:endParaRPr lang="hu-H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hu-H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hu-HU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hu-HU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hu-HU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hu-HU" smtClean="0">
                                        <a:latin typeface="Cambria Math" panose="02040503050406030204" pitchFamily="18" charset="0"/>
                                      </a:rPr>
                                      <m:t>𝑎𝑏</m:t>
                                    </m:r>
                                    <m:r>
                                      <a:rPr lang="hu-HU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hu-HU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hu-HU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oMath>
                            </m:oMathPara>
                          </a14:m>
                          <a:endParaRPr lang="hu-H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smtClean="0"/>
                            <a:t>E</a:t>
                          </a:r>
                          <a:endParaRPr lang="hu-H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hu-HU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hu-H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hu-HU" smtClean="0">
                                        <a:latin typeface="Cambria Math" panose="02040503050406030204" pitchFamily="18" charset="0"/>
                                      </a:rPr>
                                      <m:t>52</m:t>
                                    </m:r>
                                  </m:e>
                                </m:rad>
                                <m:r>
                                  <a:rPr lang="hu-HU" smtClean="0">
                                    <a:latin typeface="Cambria Math" panose="02040503050406030204" pitchFamily="18" charset="0"/>
                                  </a:rPr>
                                  <m:t>≈7,21</m:t>
                                </m:r>
                              </m:oMath>
                            </m:oMathPara>
                          </a14:m>
                          <a:endParaRPr lang="hu-H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49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err="1" smtClean="0"/>
                            <a:t>Hérón-féle</a:t>
                          </a:r>
                          <a:r>
                            <a:rPr lang="hu-HU" dirty="0" smtClean="0"/>
                            <a:t> közép</a:t>
                          </a:r>
                          <a:endParaRPr lang="hu-H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hu-H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hu-HU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hu-HU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hu-HU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p>
                                            <m:r>
                                              <a:rPr lang="hu-HU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hu-HU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hu-HU" smtClean="0">
                                            <a:latin typeface="Cambria Math" panose="02040503050406030204" pitchFamily="18" charset="0"/>
                                          </a:rPr>
                                          <m:t>𝑎𝑏</m:t>
                                        </m:r>
                                        <m:r>
                                          <a:rPr lang="hu-HU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hu-HU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hu-HU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hu-HU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hu-HU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lang="hu-H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09728" indent="0" algn="ctr" rtl="0">
                            <a:buNone/>
                          </a:pPr>
                          <a:r>
                            <a:rPr lang="hu-HU" dirty="0" smtClean="0"/>
                            <a:t>He</a:t>
                          </a:r>
                          <a:endParaRPr lang="hu-HU" dirty="0" smtClean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smtClean="0">
                                    <a:latin typeface="Cambria Math" panose="02040503050406030204" pitchFamily="18" charset="0"/>
                                  </a:rPr>
                                  <m:t>𝐻𝑒</m:t>
                                </m:r>
                                <m:r>
                                  <a:rPr lang="hu-HU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hu-H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hu-HU" smtClean="0">
                                        <a:latin typeface="Cambria Math" panose="02040503050406030204" pitchFamily="18" charset="0"/>
                                      </a:rPr>
                                      <m:t>28</m:t>
                                    </m:r>
                                  </m:e>
                                </m:rad>
                                <m:r>
                                  <a:rPr lang="hu-HU" smtClean="0">
                                    <a:latin typeface="Cambria Math" panose="02040503050406030204" pitchFamily="18" charset="0"/>
                                  </a:rPr>
                                  <m:t>≈5,29</m:t>
                                </m:r>
                              </m:oMath>
                            </m:oMathPara>
                          </a14:m>
                          <a:endParaRPr lang="hu-H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rtalom helye 4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66497855"/>
                  </p:ext>
                </p:extLst>
              </p:nvPr>
            </p:nvGraphicFramePr>
            <p:xfrm>
              <a:off x="609600" y="2075290"/>
              <a:ext cx="10972800" cy="4643563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2743200"/>
                    <a:gridCol w="2743200"/>
                    <a:gridCol w="2743200"/>
                    <a:gridCol w="2743200"/>
                  </a:tblGrid>
                  <a:tr h="5710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smtClean="0"/>
                            <a:t>NÉV</a:t>
                          </a:r>
                          <a:endParaRPr lang="hu-H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smtClean="0"/>
                            <a:t>KÉPLET</a:t>
                          </a:r>
                          <a:endParaRPr lang="hu-H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smtClean="0"/>
                            <a:t>JEL</a:t>
                          </a:r>
                          <a:endParaRPr lang="hu-H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0444" t="-1064" r="-667" b="-713830"/>
                          </a:stretch>
                        </a:blipFill>
                      </a:tcPr>
                    </a:tc>
                  </a:tr>
                  <a:tr h="610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smtClean="0"/>
                            <a:t>Számtani közép</a:t>
                          </a:r>
                          <a:endParaRPr lang="hu-H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444" t="-95000" r="-200667" b="-57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smtClean="0"/>
                            <a:t>A</a:t>
                          </a:r>
                          <a:endParaRPr lang="hu-H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0444" t="-95000" r="-667" b="-571000"/>
                          </a:stretch>
                        </a:blipFill>
                      </a:tcPr>
                    </a:tc>
                  </a:tr>
                  <a:tr h="4955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smtClean="0"/>
                            <a:t>Mértani közép</a:t>
                          </a:r>
                          <a:endParaRPr lang="hu-H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444" t="-237805" r="-200667" b="-5963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smtClean="0"/>
                            <a:t>G</a:t>
                          </a:r>
                          <a:endParaRPr lang="hu-H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0444" t="-237805" r="-667" b="-596341"/>
                          </a:stretch>
                        </a:blipFill>
                      </a:tcPr>
                    </a:tc>
                  </a:tr>
                  <a:tr h="6670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smtClean="0"/>
                            <a:t>Harmonikus közép</a:t>
                          </a:r>
                          <a:endParaRPr lang="hu-H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444" t="-254128" r="-200667" b="-3486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smtClean="0"/>
                            <a:t>H</a:t>
                          </a:r>
                          <a:endParaRPr lang="hu-H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0444" t="-254128" r="-667" b="-348624"/>
                          </a:stretch>
                        </a:blipFill>
                      </a:tcPr>
                    </a:tc>
                  </a:tr>
                  <a:tr h="9018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smtClean="0"/>
                            <a:t>Négyzetes közép</a:t>
                          </a:r>
                          <a:endParaRPr lang="hu-H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444" t="-260811" r="-200667" b="-15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smtClean="0"/>
                            <a:t>Q</a:t>
                          </a:r>
                          <a:endParaRPr lang="hu-H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0444" t="-260811" r="-667" b="-156757"/>
                          </a:stretch>
                        </a:blipFill>
                      </a:tcPr>
                    </a:tc>
                  </a:tr>
                  <a:tr h="4955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smtClean="0"/>
                            <a:t>Eisenstein-közép</a:t>
                          </a:r>
                          <a:endParaRPr lang="hu-H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444" t="-651220" r="-200667" b="-1829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smtClean="0"/>
                            <a:t>E</a:t>
                          </a:r>
                          <a:endParaRPr lang="hu-H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0444" t="-651220" r="-667" b="-182927"/>
                          </a:stretch>
                        </a:blipFill>
                      </a:tcPr>
                    </a:tc>
                  </a:tr>
                  <a:tr h="9018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err="1" smtClean="0"/>
                            <a:t>Hérón-féle</a:t>
                          </a:r>
                          <a:r>
                            <a:rPr lang="hu-HU" dirty="0" smtClean="0"/>
                            <a:t> közép</a:t>
                          </a:r>
                          <a:endParaRPr lang="hu-HU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444" t="-416216" r="-200667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109728" indent="0" algn="ctr" rtl="0">
                            <a:buNone/>
                          </a:pPr>
                          <a:r>
                            <a:rPr lang="hu-HU" dirty="0" smtClean="0"/>
                            <a:t>He</a:t>
                          </a:r>
                          <a:endParaRPr lang="hu-HU" dirty="0" smtClean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0444" t="-416216" r="-667" b="-13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églalap 8"/>
              <p:cNvSpPr/>
              <p:nvPr/>
            </p:nvSpPr>
            <p:spPr>
              <a:xfrm>
                <a:off x="6830170" y="1409090"/>
                <a:ext cx="403926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972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2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hu-HU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hu-HU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hu-HU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hu-HU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hu-HU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hu-HU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𝐻𝑒</m:t>
                      </m:r>
                      <m:r>
                        <a:rPr lang="hu-HU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hu-HU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hu-HU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hu-HU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hu-HU" sz="2200" dirty="0"/>
              </a:p>
            </p:txBody>
          </p:sp>
        </mc:Choice>
        <mc:Fallback xmlns="">
          <p:sp>
            <p:nvSpPr>
              <p:cNvPr id="9" name="Téglalap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170" y="1409090"/>
                <a:ext cx="4039262" cy="430887"/>
              </a:xfrm>
              <a:prstGeom prst="rect">
                <a:avLst/>
              </a:prstGeom>
              <a:blipFill rotWithShape="0">
                <a:blip r:embed="rId3"/>
                <a:stretch>
                  <a:fillRect b="-1267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78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5642" y="1143000"/>
            <a:ext cx="10972800" cy="1069848"/>
          </a:xfrm>
        </p:spPr>
        <p:txBody>
          <a:bodyPr/>
          <a:lstStyle/>
          <a:p>
            <a:r>
              <a:rPr lang="hu-HU" dirty="0" smtClean="0"/>
              <a:t>Általános esetben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52" y="2487412"/>
            <a:ext cx="8496300" cy="394335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52" y="2487412"/>
            <a:ext cx="8496300" cy="3943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/>
              <p:cNvSpPr txBox="1"/>
              <p:nvPr/>
            </p:nvSpPr>
            <p:spPr>
              <a:xfrm>
                <a:off x="6565521" y="1524462"/>
                <a:ext cx="1658531" cy="844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u-HU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u-HU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hu-HU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hu-HU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hu-HU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hu-HU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hu-HU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hu-HU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hu-HU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hu-HU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" name="Szövegdoboz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521" y="1524462"/>
                <a:ext cx="1658531" cy="84491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/>
              <p:cNvSpPr txBox="1"/>
              <p:nvPr/>
            </p:nvSpPr>
            <p:spPr>
              <a:xfrm>
                <a:off x="9849828" y="1637794"/>
                <a:ext cx="1396280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hu-HU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hu-HU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hu-HU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b="0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hu-HU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hu-HU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0" name="Szövegdoboz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9828" y="1637794"/>
                <a:ext cx="1396280" cy="61824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Egyenes összekötő nyíllal 11"/>
          <p:cNvCxnSpPr>
            <a:stCxn id="9" idx="3"/>
            <a:endCxn id="10" idx="1"/>
          </p:cNvCxnSpPr>
          <p:nvPr/>
        </p:nvCxnSpPr>
        <p:spPr>
          <a:xfrm flipV="1">
            <a:off x="8224052" y="1946917"/>
            <a:ext cx="162577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églalap 2"/>
              <p:cNvSpPr/>
              <p:nvPr/>
            </p:nvSpPr>
            <p:spPr>
              <a:xfrm>
                <a:off x="8747212" y="3135929"/>
                <a:ext cx="2851230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hu-HU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hu-HU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hu-HU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hu-HU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u-HU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hu-HU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𝑏𝑦</m:t>
                          </m:r>
                          <m:func>
                            <m:funcPr>
                              <m:ctrlPr>
                                <a:rPr lang="hu-HU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hu-HU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" name="Téglalap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212" y="3135929"/>
                <a:ext cx="2851230" cy="427746"/>
              </a:xfrm>
              <a:prstGeom prst="rect">
                <a:avLst/>
              </a:prstGeom>
              <a:blipFill rotWithShape="0">
                <a:blip r:embed="rId6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églalap 3"/>
              <p:cNvSpPr/>
              <p:nvPr/>
            </p:nvSpPr>
            <p:spPr>
              <a:xfrm>
                <a:off x="8747212" y="4492001"/>
                <a:ext cx="2616870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hu-HU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hu-HU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hu-HU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u-HU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  <m:r>
                                        <a:rPr lang="hu-HU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hu-HU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num>
                                    <m:den>
                                      <m:r>
                                        <a:rPr lang="hu-HU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func>
                                        <m:funcPr>
                                          <m:ctrlPr>
                                            <a:rPr lang="hu-HU" b="1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hu-HU" b="1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𝒄𝒐𝒔</m:t>
                                          </m:r>
                                        </m:fName>
                                        <m:e>
                                          <m:r>
                                            <a:rPr lang="hu-HU" b="1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𝜶</m:t>
                                          </m:r>
                                        </m:e>
                                      </m:func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hu-HU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hu-HU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u-HU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𝒂𝒃</m:t>
                          </m:r>
                        </m:e>
                      </m:ra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4" name="Téglalap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212" y="4492001"/>
                <a:ext cx="2616870" cy="9106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Egyenes összekötő nyíllal 6"/>
          <p:cNvCxnSpPr>
            <a:stCxn id="10" idx="2"/>
          </p:cNvCxnSpPr>
          <p:nvPr/>
        </p:nvCxnSpPr>
        <p:spPr>
          <a:xfrm flipH="1">
            <a:off x="10390099" y="2256040"/>
            <a:ext cx="157869" cy="879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>
            <a:stCxn id="3" idx="2"/>
            <a:endCxn id="4" idx="0"/>
          </p:cNvCxnSpPr>
          <p:nvPr/>
        </p:nvCxnSpPr>
        <p:spPr>
          <a:xfrm flipH="1">
            <a:off x="10055647" y="3563675"/>
            <a:ext cx="117180" cy="928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7025495" y="4608796"/>
            <a:ext cx="330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i="1" dirty="0" smtClean="0"/>
              <a:t>Y </a:t>
            </a:r>
            <a:endParaRPr lang="hu-HU" i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4446682" y="5766619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/>
              <a:t>b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4561628" y="3563675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251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Középérték-e?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/>
              <p:cNvSpPr txBox="1"/>
              <p:nvPr/>
            </p:nvSpPr>
            <p:spPr>
              <a:xfrm>
                <a:off x="4701534" y="1358916"/>
                <a:ext cx="2467983" cy="1864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hu-HU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hu-HU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b="0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u-HU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hu-HU" b="0" i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  <m:r>
                                        <a:rPr lang="hu-HU" b="0" i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hu-HU" b="0" i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num>
                                    <m:den>
                                      <m:r>
                                        <a:rPr lang="hu-HU" b="0" i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func>
                                        <m:funcPr>
                                          <m:ctrlPr>
                                            <a:rPr lang="hu-HU" i="1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hu-HU" b="0" i="0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hu-HU" b="0" i="0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α</m:t>
                                          </m:r>
                                        </m:e>
                                      </m:func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hu-HU" b="0" i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b="0" i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hu-HU" b="0" i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ab</m:t>
                          </m:r>
                        </m:e>
                      </m:rad>
                    </m:oMath>
                  </m:oMathPara>
                </a14:m>
                <a:endParaRPr lang="hu-HU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endParaRPr lang="hu-HU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u-HU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hu-HU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hu-HU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hu-HU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hu-HU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num>
                                <m:den>
                                  <m:r>
                                    <a:rPr lang="hu-HU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func>
                                    <m:funcPr>
                                      <m:ctrlPr>
                                        <a:rPr lang="hu-HU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hu-HU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hu-HU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α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u-HU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hu-HU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ab</m:t>
                      </m:r>
                    </m:oMath>
                  </m:oMathPara>
                </a14:m>
                <a:endParaRPr lang="hu-HU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Szövegdoboz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534" y="1358916"/>
                <a:ext cx="2467983" cy="18647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zövegdoboz 18"/>
              <p:cNvSpPr txBox="1"/>
              <p:nvPr/>
            </p:nvSpPr>
            <p:spPr>
              <a:xfrm>
                <a:off x="8438917" y="1133622"/>
                <a:ext cx="2510624" cy="3621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hu-HU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hu-HU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hu-HU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u-HU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hu-HU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  <m:r>
                                        <a:rPr lang="hu-HU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hu-HU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num>
                                    <m:den>
                                      <m:r>
                                        <a:rPr lang="hu-HU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func>
                                        <m:funcPr>
                                          <m:ctrlPr>
                                            <a:rPr lang="hu-HU" i="1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hu-HU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hu-HU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α</m:t>
                                          </m:r>
                                        </m:e>
                                      </m:func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hu-HU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hu-HU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ab</m:t>
                          </m:r>
                        </m:e>
                      </m:rad>
                    </m:oMath>
                  </m:oMathPara>
                </a14:m>
                <a:endParaRPr lang="hu-HU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endParaRPr lang="hu-HU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u-HU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hu-HU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hu-HU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hu-HU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hu-HU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num>
                                <m:den>
                                  <m:r>
                                    <a:rPr lang="hu-HU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func>
                                    <m:funcPr>
                                      <m:ctrlPr>
                                        <a:rPr lang="hu-HU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hu-HU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hu-HU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α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u-HU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hu-HU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ab</m:t>
                      </m:r>
                    </m:oMath>
                  </m:oMathPara>
                </a14:m>
                <a:endParaRPr lang="hu-HU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endParaRPr lang="hu-HU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hu-HU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hu-HU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u-HU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)≥</m:t>
                      </m:r>
                      <m:sSup>
                        <m:sSupPr>
                          <m:ctrlPr>
                            <a:rPr lang="hu-HU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hu-HU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hu-HU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hu-HU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num>
                                <m:den>
                                  <m:r>
                                    <a:rPr lang="hu-HU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func>
                                    <m:funcPr>
                                      <m:ctrlPr>
                                        <a:rPr lang="hu-HU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hu-HU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hu-HU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α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u-HU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endParaRPr lang="hu-HU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hu-HU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hu-HU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u-HU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hu-HU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hu-HU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hu-HU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hu-HU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Szövegdoboz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917" y="1133622"/>
                <a:ext cx="2510624" cy="36217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zövegdoboz 19"/>
              <p:cNvSpPr txBox="1"/>
              <p:nvPr/>
            </p:nvSpPr>
            <p:spPr>
              <a:xfrm>
                <a:off x="8834181" y="4758460"/>
                <a:ext cx="1966500" cy="1367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hu-HU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hu-HU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u-HU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hu-HU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u-HU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hu-HU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hu-HU" dirty="0" smtClean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hu-HU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b="1" i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1" i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hu-HU" b="1" i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hu-HU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hu-HU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hu-HU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r>
                        <a:rPr lang="hu-HU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hu-HU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𝒄𝒐𝒔</m:t>
                          </m:r>
                        </m:e>
                        <m:sup>
                          <m:r>
                            <a:rPr lang="hu-HU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hu-HU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hu-HU" b="1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Szövegdoboz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181" y="4758460"/>
                <a:ext cx="1966500" cy="13678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zövegdoboz 14"/>
          <p:cNvSpPr txBox="1"/>
          <p:nvPr/>
        </p:nvSpPr>
        <p:spPr>
          <a:xfrm>
            <a:off x="8769846" y="125840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9265922" y="4090442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/>
              <p:cNvSpPr txBox="1"/>
              <p:nvPr/>
            </p:nvSpPr>
            <p:spPr>
              <a:xfrm>
                <a:off x="936153" y="2628425"/>
                <a:ext cx="11462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53" y="2628425"/>
                <a:ext cx="1146276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zövegdoboz 23"/>
              <p:cNvSpPr txBox="1"/>
              <p:nvPr/>
            </p:nvSpPr>
            <p:spPr>
              <a:xfrm>
                <a:off x="5032171" y="3425595"/>
                <a:ext cx="1038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u-HU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hu-HU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𝑎𝑏</m:t>
                      </m:r>
                    </m:oMath>
                  </m:oMathPara>
                </a14:m>
                <a:endParaRPr lang="hu-HU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Szövegdoboz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171" y="3425595"/>
                <a:ext cx="1038489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zövegdoboz 24"/>
              <p:cNvSpPr txBox="1"/>
              <p:nvPr/>
            </p:nvSpPr>
            <p:spPr>
              <a:xfrm>
                <a:off x="4701534" y="3794927"/>
                <a:ext cx="1699761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hu-HU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hu-HU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hu-HU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num>
                                <m:den>
                                  <m:r>
                                    <a:rPr lang="hu-HU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func>
                                    <m:funcPr>
                                      <m:ctrlPr>
                                        <a:rPr lang="hu-HU" i="1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hu-HU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hu-HU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α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u-HU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hu-HU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hu-HU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Szövegdoboz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534" y="3794927"/>
                <a:ext cx="1699761" cy="7693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Jobb oldali kapcsos zárójel 25"/>
          <p:cNvSpPr/>
          <p:nvPr/>
        </p:nvSpPr>
        <p:spPr>
          <a:xfrm>
            <a:off x="6401295" y="3425595"/>
            <a:ext cx="161048" cy="113871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zövegdoboz 26"/>
              <p:cNvSpPr txBox="1"/>
              <p:nvPr/>
            </p:nvSpPr>
            <p:spPr>
              <a:xfrm>
                <a:off x="7182545" y="3810284"/>
                <a:ext cx="791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hu-HU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hu-HU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Szövegdoboz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545" y="3810284"/>
                <a:ext cx="79169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Egyenes összekötő nyíllal 27"/>
          <p:cNvCxnSpPr>
            <a:stCxn id="26" idx="1"/>
            <a:endCxn id="27" idx="1"/>
          </p:cNvCxnSpPr>
          <p:nvPr/>
        </p:nvCxnSpPr>
        <p:spPr>
          <a:xfrm>
            <a:off x="6562343" y="3994950"/>
            <a:ext cx="6202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Szövegdoboz 36"/>
          <p:cNvSpPr txBox="1"/>
          <p:nvPr/>
        </p:nvSpPr>
        <p:spPr>
          <a:xfrm>
            <a:off x="8922246" y="229339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9496071" y="324092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Szövegdoboz 38"/>
          <p:cNvSpPr txBox="1"/>
          <p:nvPr/>
        </p:nvSpPr>
        <p:spPr>
          <a:xfrm>
            <a:off x="9780188" y="4747432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2" name="Kép 41"/>
          <p:cNvPicPr>
            <a:picLocks noChangeAspect="1"/>
          </p:cNvPicPr>
          <p:nvPr/>
        </p:nvPicPr>
        <p:blipFill rotWithShape="1">
          <a:blip r:embed="rId9"/>
          <a:srcRect l="5996" t="23714" r="5243" b="9471"/>
          <a:stretch/>
        </p:blipFill>
        <p:spPr>
          <a:xfrm>
            <a:off x="243878" y="4755383"/>
            <a:ext cx="5643930" cy="1971853"/>
          </a:xfrm>
          <a:prstGeom prst="rect">
            <a:avLst/>
          </a:prstGeom>
        </p:spPr>
      </p:pic>
      <p:sp>
        <p:nvSpPr>
          <p:cNvPr id="43" name="Szövegdoboz 42"/>
          <p:cNvSpPr txBox="1"/>
          <p:nvPr/>
        </p:nvSpPr>
        <p:spPr>
          <a:xfrm>
            <a:off x="5136398" y="250521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4" name="Szövegdoboz 43"/>
          <p:cNvSpPr txBox="1"/>
          <p:nvPr/>
        </p:nvSpPr>
        <p:spPr>
          <a:xfrm>
            <a:off x="4990364" y="149325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1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4" grpId="0"/>
      <p:bldP spid="24" grpId="0"/>
      <p:bldP spid="25" grpId="0"/>
      <p:bldP spid="26" grpId="0" animBg="1"/>
      <p:bldP spid="27" grpId="0"/>
      <p:bldP spid="37" grpId="0"/>
      <p:bldP spid="38" grpId="0"/>
      <p:bldP spid="39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ím 1"/>
              <p:cNvSpPr>
                <a:spLocks noGrp="1"/>
              </p:cNvSpPr>
              <p:nvPr>
                <p:ph type="title"/>
              </p:nvPr>
            </p:nvSpPr>
            <p:spPr>
              <a:xfrm>
                <a:off x="434671" y="816996"/>
                <a:ext cx="10972800" cy="1069848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800" b="1" i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1" i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hu-HU" sz="2800" b="1" i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hu-HU" sz="2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hu-HU" sz="2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hu-HU" sz="2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r>
                        <a:rPr lang="hu-HU" sz="28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hu-HU" sz="28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8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𝒄𝒐𝒔</m:t>
                          </m:r>
                        </m:e>
                        <m:sup>
                          <m:r>
                            <a:rPr lang="hu-HU" sz="28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hu-HU" sz="28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r>
                  <a:rPr lang="hu-HU" b="1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hu-HU" b="1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hu-HU" dirty="0"/>
              </a:p>
            </p:txBody>
          </p:sp>
        </mc:Choice>
        <mc:Fallback xmlns="">
          <p:sp>
            <p:nvSpPr>
              <p:cNvPr id="2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4671" y="816996"/>
                <a:ext cx="10972800" cy="106984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/>
              <p:cNvSpPr txBox="1"/>
              <p:nvPr/>
            </p:nvSpPr>
            <p:spPr>
              <a:xfrm>
                <a:off x="434671" y="2162755"/>
                <a:ext cx="2039084" cy="1899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u-HU" sz="20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&lt;60°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hu-HU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20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u-HU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hu-HU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f>
                            <m:fPr>
                              <m:ctrlPr>
                                <a:rPr lang="hu-HU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u-HU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hu-HU" sz="2000" b="0" i="0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 </m:t>
                      </m:r>
                      <m:r>
                        <a:rPr lang="hu-HU" sz="2000" b="0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hu-HU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hu-HU" sz="2000" b="0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hu-HU" sz="2000" b="0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hu-HU" sz="2000" b="0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hu-HU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r>
                  <a:rPr lang="hu-HU" sz="2000" b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hu-HU" sz="2000" b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hu-HU" sz="2000" b="0" dirty="0" smtClean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/>
                </a:r>
                <a:br>
                  <a:rPr lang="hu-HU" sz="2000" b="0" dirty="0" smtClean="0">
                    <a:solidFill>
                      <a:schemeClr val="tx2"/>
                    </a:solidFill>
                    <a:ea typeface="Cambria Math" panose="02040503050406030204" pitchFamily="18" charset="0"/>
                  </a:rPr>
                </a:br>
                <a:endParaRPr lang="hu-HU" sz="2000" b="0" dirty="0" smtClean="0">
                  <a:solidFill>
                    <a:schemeClr val="tx2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Szövegdoboz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71" y="2162755"/>
                <a:ext cx="2039084" cy="189962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/>
              <p:cNvSpPr txBox="1"/>
              <p:nvPr/>
            </p:nvSpPr>
            <p:spPr>
              <a:xfrm>
                <a:off x="4995785" y="2162755"/>
                <a:ext cx="2039084" cy="1899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u-HU" sz="20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=60°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hu-HU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20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u-HU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hu-HU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hu-HU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u-HU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hu-HU" sz="2000" b="0" i="0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 </m:t>
                      </m:r>
                      <m:r>
                        <a:rPr lang="hu-HU" sz="2000" b="0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hu-HU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hu-HU" sz="2000" b="0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hu-HU" sz="2000" b="0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hu-HU" sz="2000" b="0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hu-HU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r>
                  <a:rPr lang="hu-HU" sz="2000" b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hu-HU" sz="2000" b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hu-HU" sz="2000" b="0" dirty="0" smtClean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/>
                </a:r>
                <a:br>
                  <a:rPr lang="hu-HU" sz="2000" b="0" dirty="0" smtClean="0">
                    <a:solidFill>
                      <a:schemeClr val="tx2"/>
                    </a:solidFill>
                    <a:ea typeface="Cambria Math" panose="02040503050406030204" pitchFamily="18" charset="0"/>
                  </a:rPr>
                </a:br>
                <a:endParaRPr lang="hu-HU" sz="2000" b="0" dirty="0" smtClean="0">
                  <a:solidFill>
                    <a:schemeClr val="tx2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Szövegdoboz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785" y="2162755"/>
                <a:ext cx="2039084" cy="189962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9556900" y="2162755"/>
                <a:ext cx="2039084" cy="1899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u-HU" sz="20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&gt;60°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hu-HU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20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u-HU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hu-HU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hu-HU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u-HU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hu-HU" sz="2000" b="0" i="0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 </m:t>
                      </m:r>
                      <m:r>
                        <a:rPr lang="hu-HU" sz="2000" b="0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hu-HU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hu-HU" sz="2000" b="0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hu-HU" sz="2000" b="0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hu-HU" sz="2000" b="0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hu-HU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hu-HU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r>
                  <a:rPr lang="hu-HU" sz="2000" b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hu-HU" sz="2000" b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hu-HU" sz="2000" b="0" dirty="0" smtClean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/>
                </a:r>
                <a:br>
                  <a:rPr lang="hu-HU" sz="2000" b="0" dirty="0" smtClean="0">
                    <a:solidFill>
                      <a:schemeClr val="tx2"/>
                    </a:solidFill>
                    <a:ea typeface="Cambria Math" panose="02040503050406030204" pitchFamily="18" charset="0"/>
                  </a:rPr>
                </a:br>
                <a:endParaRPr lang="hu-HU" sz="2000" b="0" dirty="0" smtClean="0">
                  <a:solidFill>
                    <a:schemeClr val="tx2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900" y="2162755"/>
                <a:ext cx="2039084" cy="189962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Kép 6"/>
          <p:cNvPicPr>
            <a:picLocks noChangeAspect="1"/>
          </p:cNvPicPr>
          <p:nvPr/>
        </p:nvPicPr>
        <p:blipFill rotWithShape="1">
          <a:blip r:embed="rId6"/>
          <a:srcRect l="3698" t="17846" r="3713" b="22165"/>
          <a:stretch/>
        </p:blipFill>
        <p:spPr>
          <a:xfrm>
            <a:off x="2575815" y="3882690"/>
            <a:ext cx="6690511" cy="297531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7"/>
          <a:srcRect l="2611" t="11733" r="3968" b="19422"/>
          <a:stretch/>
        </p:blipFill>
        <p:spPr>
          <a:xfrm>
            <a:off x="2385620" y="3377709"/>
            <a:ext cx="6880706" cy="348029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8"/>
          <a:srcRect l="6769" t="22311" r="10791" b="19604"/>
          <a:stretch/>
        </p:blipFill>
        <p:spPr>
          <a:xfrm>
            <a:off x="2023553" y="3355411"/>
            <a:ext cx="7242773" cy="350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4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43555" y="3083119"/>
            <a:ext cx="10972800" cy="1066800"/>
          </a:xfrm>
        </p:spPr>
        <p:txBody>
          <a:bodyPr>
            <a:noAutofit/>
          </a:bodyPr>
          <a:lstStyle/>
          <a:p>
            <a:r>
              <a:rPr lang="hu-HU" sz="6600" dirty="0" smtClean="0"/>
              <a:t>KÖSZÖNÖM A FIGYELMET!</a:t>
            </a:r>
            <a:endParaRPr lang="hu-HU" sz="6600" dirty="0"/>
          </a:p>
        </p:txBody>
      </p:sp>
    </p:spTree>
    <p:extLst>
      <p:ext uri="{BB962C8B-B14F-4D97-AF65-F5344CB8AC3E}">
        <p14:creationId xmlns:p14="http://schemas.microsoft.com/office/powerpoint/2010/main" val="157193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ktatási bemutató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4865_TF03460604.potx" id="{A02587A0-809B-4641-989F-5F2F0129AAFC}" vid="{7C517395-D0F0-4633-906E-A5A485E95896}"/>
    </a:ext>
  </a:extLst>
</a:theme>
</file>

<file path=ppt/theme/theme2.xml><?xml version="1.0" encoding="utf-8"?>
<a:theme xmlns:a="http://schemas.openxmlformats.org/drawingml/2006/main" name="Office-tém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Oktatási bemutató</Template>
  <TotalTime>597</TotalTime>
  <Words>247</Words>
  <Application>Microsoft Office PowerPoint</Application>
  <PresentationFormat>Szélesvásznú</PresentationFormat>
  <Paragraphs>116</Paragraphs>
  <Slides>9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 Math</vt:lpstr>
      <vt:lpstr>Georgia</vt:lpstr>
      <vt:lpstr>Wingdings 2</vt:lpstr>
      <vt:lpstr>Oktatási bemutató</vt:lpstr>
      <vt:lpstr>Húrtrapézokhoz köthető közepek</vt:lpstr>
      <vt:lpstr>Vizsgált húrtrapézok</vt:lpstr>
      <vt:lpstr>45°-os húrtrapéz</vt:lpstr>
      <vt:lpstr>További esetek</vt:lpstr>
      <vt:lpstr>Középértékek</vt:lpstr>
      <vt:lpstr>Általános esetben</vt:lpstr>
      <vt:lpstr>Középérték-e?</vt:lpstr>
      <vt:lpstr>a/b≥1- 4〖cos〗^2 α </vt:lpstr>
      <vt:lpstr>KÖSZÖNÖM A FIGYELMET!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középértékek</dc:title>
  <dc:creator>Szabó Botond</dc:creator>
  <cp:lastModifiedBy>Suli2017</cp:lastModifiedBy>
  <cp:revision>84</cp:revision>
  <dcterms:created xsi:type="dcterms:W3CDTF">2018-04-03T06:57:50Z</dcterms:created>
  <dcterms:modified xsi:type="dcterms:W3CDTF">2019-03-21T16:06:05Z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