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1"/>
  </p:notesMasterIdLst>
  <p:handoutMasterIdLst>
    <p:handoutMasterId r:id="rId32"/>
  </p:handoutMasterIdLst>
  <p:sldIdLst>
    <p:sldId id="373" r:id="rId6"/>
    <p:sldId id="392" r:id="rId7"/>
    <p:sldId id="393" r:id="rId8"/>
    <p:sldId id="277" r:id="rId9"/>
    <p:sldId id="295" r:id="rId10"/>
    <p:sldId id="312" r:id="rId11"/>
    <p:sldId id="379" r:id="rId12"/>
    <p:sldId id="374" r:id="rId13"/>
    <p:sldId id="387" r:id="rId14"/>
    <p:sldId id="384" r:id="rId15"/>
    <p:sldId id="380" r:id="rId16"/>
    <p:sldId id="375" r:id="rId17"/>
    <p:sldId id="388" r:id="rId18"/>
    <p:sldId id="383" r:id="rId19"/>
    <p:sldId id="389" r:id="rId20"/>
    <p:sldId id="390" r:id="rId21"/>
    <p:sldId id="391" r:id="rId22"/>
    <p:sldId id="381" r:id="rId23"/>
    <p:sldId id="376" r:id="rId24"/>
    <p:sldId id="382" r:id="rId25"/>
    <p:sldId id="377" r:id="rId26"/>
    <p:sldId id="386" r:id="rId27"/>
    <p:sldId id="395" r:id="rId28"/>
    <p:sldId id="369" r:id="rId29"/>
    <p:sldId id="378" r:id="rId30"/>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437" userDrawn="1">
          <p15:clr>
            <a:srgbClr val="A4A3A4"/>
          </p15:clr>
        </p15:guide>
        <p15:guide id="2" pos="2170" userDrawn="1">
          <p15:clr>
            <a:srgbClr val="A4A3A4"/>
          </p15:clr>
        </p15:guide>
        <p15:guide id="3" orient="horz" pos="3224" userDrawn="1">
          <p15:clr>
            <a:srgbClr val="A4A3A4"/>
          </p15:clr>
        </p15:guide>
        <p15:guide id="4"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84994" autoAdjust="0"/>
  </p:normalViewPr>
  <p:slideViewPr>
    <p:cSldViewPr snapToGrid="0">
      <p:cViewPr varScale="1">
        <p:scale>
          <a:sx n="143" d="100"/>
          <a:sy n="143" d="100"/>
        </p:scale>
        <p:origin x="2190"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9" d="100"/>
          <a:sy n="59" d="100"/>
        </p:scale>
        <p:origin x="-1860" y="-66"/>
      </p:cViewPr>
      <p:guideLst>
        <p:guide orient="horz" pos="3437"/>
        <p:guide pos="2170"/>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9042" tIns="49522" rIns="99042" bIns="49522" rtlCol="0"/>
          <a:lstStyle>
            <a:lvl1pPr algn="l">
              <a:defRPr sz="1300"/>
            </a:lvl1pPr>
          </a:lstStyle>
          <a:p>
            <a:endParaRPr lang="en-US"/>
          </a:p>
        </p:txBody>
      </p:sp>
      <p:sp>
        <p:nvSpPr>
          <p:cNvPr id="3" name="Date Placeholder 2"/>
          <p:cNvSpPr>
            <a:spLocks noGrp="1"/>
          </p:cNvSpPr>
          <p:nvPr>
            <p:ph type="dt" sz="quarter" idx="1"/>
          </p:nvPr>
        </p:nvSpPr>
        <p:spPr>
          <a:xfrm>
            <a:off x="4021295" y="1"/>
            <a:ext cx="3076363" cy="511731"/>
          </a:xfrm>
          <a:prstGeom prst="rect">
            <a:avLst/>
          </a:prstGeom>
        </p:spPr>
        <p:txBody>
          <a:bodyPr vert="horz" lIns="99042" tIns="49522" rIns="99042" bIns="49522" rtlCol="0"/>
          <a:lstStyle>
            <a:lvl1pPr algn="r">
              <a:defRPr sz="1300"/>
            </a:lvl1pPr>
          </a:lstStyle>
          <a:p>
            <a:fld id="{51753947-7B72-48EB-B29B-D24BB604E423}" type="datetimeFigureOut">
              <a:rPr lang="en-US" smtClean="0"/>
              <a:pPr/>
              <a:t>9/23/2019</a:t>
            </a:fld>
            <a:endParaRPr lang="en-US"/>
          </a:p>
        </p:txBody>
      </p:sp>
      <p:sp>
        <p:nvSpPr>
          <p:cNvPr id="4" name="Footer Placeholder 3"/>
          <p:cNvSpPr>
            <a:spLocks noGrp="1"/>
          </p:cNvSpPr>
          <p:nvPr>
            <p:ph type="ftr" sz="quarter" idx="2"/>
          </p:nvPr>
        </p:nvSpPr>
        <p:spPr>
          <a:xfrm>
            <a:off x="0" y="9721106"/>
            <a:ext cx="3076363" cy="511731"/>
          </a:xfrm>
          <a:prstGeom prst="rect">
            <a:avLst/>
          </a:prstGeom>
        </p:spPr>
        <p:txBody>
          <a:bodyPr vert="horz" lIns="99042" tIns="49522" rIns="99042" bIns="49522" rtlCol="0" anchor="b"/>
          <a:lstStyle>
            <a:lvl1pPr algn="l">
              <a:defRPr sz="1300"/>
            </a:lvl1pPr>
          </a:lstStyle>
          <a:p>
            <a:endParaRPr lang="en-US"/>
          </a:p>
        </p:txBody>
      </p:sp>
      <p:sp>
        <p:nvSpPr>
          <p:cNvPr id="5" name="Slide Number Placeholder 4"/>
          <p:cNvSpPr>
            <a:spLocks noGrp="1"/>
          </p:cNvSpPr>
          <p:nvPr>
            <p:ph type="sldNum" sz="quarter" idx="3"/>
          </p:nvPr>
        </p:nvSpPr>
        <p:spPr>
          <a:xfrm>
            <a:off x="4021295" y="9721106"/>
            <a:ext cx="3076363" cy="511731"/>
          </a:xfrm>
          <a:prstGeom prst="rect">
            <a:avLst/>
          </a:prstGeom>
        </p:spPr>
        <p:txBody>
          <a:bodyPr vert="horz" lIns="99042" tIns="49522" rIns="99042" bIns="49522" rtlCol="0" anchor="b"/>
          <a:lstStyle>
            <a:lvl1pPr algn="r">
              <a:defRPr sz="1300"/>
            </a:lvl1pPr>
          </a:lstStyle>
          <a:p>
            <a:fld id="{6CCE32E6-A0C2-4A59-8841-7880DF92D8C4}" type="slidenum">
              <a:rPr lang="en-US" smtClean="0"/>
              <a:pPr/>
              <a:t>‹#›</a:t>
            </a:fld>
            <a:endParaRPr lang="en-US"/>
          </a:p>
        </p:txBody>
      </p:sp>
    </p:spTree>
    <p:extLst>
      <p:ext uri="{BB962C8B-B14F-4D97-AF65-F5344CB8AC3E}">
        <p14:creationId xmlns:p14="http://schemas.microsoft.com/office/powerpoint/2010/main" val="3548158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9042" tIns="49522" rIns="99042" bIns="49522" rtlCol="0"/>
          <a:lstStyle>
            <a:lvl1pPr algn="l">
              <a:defRPr sz="1300"/>
            </a:lvl1pPr>
          </a:lstStyle>
          <a:p>
            <a:endParaRPr lang="en-US"/>
          </a:p>
        </p:txBody>
      </p:sp>
      <p:sp>
        <p:nvSpPr>
          <p:cNvPr id="3" name="Date Placeholder 2"/>
          <p:cNvSpPr>
            <a:spLocks noGrp="1"/>
          </p:cNvSpPr>
          <p:nvPr>
            <p:ph type="dt" idx="1"/>
          </p:nvPr>
        </p:nvSpPr>
        <p:spPr>
          <a:xfrm>
            <a:off x="4021295" y="1"/>
            <a:ext cx="3076363" cy="511731"/>
          </a:xfrm>
          <a:prstGeom prst="rect">
            <a:avLst/>
          </a:prstGeom>
        </p:spPr>
        <p:txBody>
          <a:bodyPr vert="horz" lIns="99042" tIns="49522" rIns="99042" bIns="49522" rtlCol="0"/>
          <a:lstStyle>
            <a:lvl1pPr algn="r">
              <a:defRPr sz="1300"/>
            </a:lvl1pPr>
          </a:lstStyle>
          <a:p>
            <a:fld id="{2007846E-BD64-4EEE-A45A-E1445DB07597}" type="datetimeFigureOut">
              <a:rPr lang="en-US" smtClean="0"/>
              <a:pPr/>
              <a:t>9/23/2019</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2" tIns="49522" rIns="99042" bIns="49522"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2" tIns="49522" rIns="99042" bIns="495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2" tIns="49522" rIns="99042" bIns="49522" rtlCol="0" anchor="b"/>
          <a:lstStyle>
            <a:lvl1pPr algn="l">
              <a:defRPr sz="1300"/>
            </a:lvl1pPr>
          </a:lstStyle>
          <a:p>
            <a:endParaRPr lang="en-US"/>
          </a:p>
        </p:txBody>
      </p:sp>
      <p:sp>
        <p:nvSpPr>
          <p:cNvPr id="7" name="Slide Number Placeholder 6"/>
          <p:cNvSpPr>
            <a:spLocks noGrp="1"/>
          </p:cNvSpPr>
          <p:nvPr>
            <p:ph type="sldNum" sz="quarter" idx="5"/>
          </p:nvPr>
        </p:nvSpPr>
        <p:spPr>
          <a:xfrm>
            <a:off x="4021295" y="9721106"/>
            <a:ext cx="3076363" cy="511731"/>
          </a:xfrm>
          <a:prstGeom prst="rect">
            <a:avLst/>
          </a:prstGeom>
        </p:spPr>
        <p:txBody>
          <a:bodyPr vert="horz" lIns="99042" tIns="49522" rIns="99042" bIns="49522" rtlCol="0" anchor="b"/>
          <a:lstStyle>
            <a:lvl1pPr algn="r">
              <a:defRPr sz="1300"/>
            </a:lvl1pPr>
          </a:lstStyle>
          <a:p>
            <a:fld id="{10CB24D3-3394-4B7A-975A-5115018E7A49}" type="slidenum">
              <a:rPr lang="en-US" smtClean="0"/>
              <a:pPr/>
              <a:t>‹#›</a:t>
            </a:fld>
            <a:endParaRPr lang="en-US"/>
          </a:p>
        </p:txBody>
      </p:sp>
    </p:spTree>
    <p:extLst>
      <p:ext uri="{BB962C8B-B14F-4D97-AF65-F5344CB8AC3E}">
        <p14:creationId xmlns:p14="http://schemas.microsoft.com/office/powerpoint/2010/main" val="1817675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We will illustrate how MQA is structured to deliver the Financial models and opportunities available with Citi, Budapest.</a:t>
            </a:r>
          </a:p>
        </p:txBody>
      </p:sp>
      <p:sp>
        <p:nvSpPr>
          <p:cNvPr id="4" name="Slide Number Placeholder 3"/>
          <p:cNvSpPr>
            <a:spLocks noGrp="1"/>
          </p:cNvSpPr>
          <p:nvPr>
            <p:ph type="sldNum" sz="quarter" idx="10"/>
          </p:nvPr>
        </p:nvSpPr>
        <p:spPr/>
        <p:txBody>
          <a:bodyPr/>
          <a:lstStyle/>
          <a:p>
            <a:fld id="{10CB24D3-3394-4B7A-975A-5115018E7A49}" type="slidenum">
              <a:rPr lang="en-US" smtClean="0"/>
              <a:pPr/>
              <a:t>1</a:t>
            </a:fld>
            <a:endParaRPr lang="en-US"/>
          </a:p>
        </p:txBody>
      </p:sp>
    </p:spTree>
    <p:extLst>
      <p:ext uri="{BB962C8B-B14F-4D97-AF65-F5344CB8AC3E}">
        <p14:creationId xmlns:p14="http://schemas.microsoft.com/office/powerpoint/2010/main" val="1483843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B24D3-3394-4B7A-975A-5115018E7A49}" type="slidenum">
              <a:rPr lang="en-US" smtClean="0"/>
              <a:pPr/>
              <a:t>12</a:t>
            </a:fld>
            <a:endParaRPr lang="en-US"/>
          </a:p>
        </p:txBody>
      </p:sp>
    </p:spTree>
    <p:extLst>
      <p:ext uri="{BB962C8B-B14F-4D97-AF65-F5344CB8AC3E}">
        <p14:creationId xmlns:p14="http://schemas.microsoft.com/office/powerpoint/2010/main" val="2476115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B24D3-3394-4B7A-975A-5115018E7A49}" type="slidenum">
              <a:rPr lang="en-US" smtClean="0"/>
              <a:pPr/>
              <a:t>13</a:t>
            </a:fld>
            <a:endParaRPr lang="en-US"/>
          </a:p>
        </p:txBody>
      </p:sp>
    </p:spTree>
    <p:extLst>
      <p:ext uri="{BB962C8B-B14F-4D97-AF65-F5344CB8AC3E}">
        <p14:creationId xmlns:p14="http://schemas.microsoft.com/office/powerpoint/2010/main" val="1258831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B24D3-3394-4B7A-975A-5115018E7A49}" type="slidenum">
              <a:rPr lang="en-US" smtClean="0"/>
              <a:pPr/>
              <a:t>14</a:t>
            </a:fld>
            <a:endParaRPr lang="en-US"/>
          </a:p>
        </p:txBody>
      </p:sp>
    </p:spTree>
    <p:extLst>
      <p:ext uri="{BB962C8B-B14F-4D97-AF65-F5344CB8AC3E}">
        <p14:creationId xmlns:p14="http://schemas.microsoft.com/office/powerpoint/2010/main" val="3368895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B24D3-3394-4B7A-975A-5115018E7A49}" type="slidenum">
              <a:rPr lang="en-US" smtClean="0"/>
              <a:pPr/>
              <a:t>15</a:t>
            </a:fld>
            <a:endParaRPr lang="en-US"/>
          </a:p>
        </p:txBody>
      </p:sp>
    </p:spTree>
    <p:extLst>
      <p:ext uri="{BB962C8B-B14F-4D97-AF65-F5344CB8AC3E}">
        <p14:creationId xmlns:p14="http://schemas.microsoft.com/office/powerpoint/2010/main" val="2204740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B24D3-3394-4B7A-975A-5115018E7A49}" type="slidenum">
              <a:rPr lang="en-US" smtClean="0"/>
              <a:pPr/>
              <a:t>16</a:t>
            </a:fld>
            <a:endParaRPr lang="en-US"/>
          </a:p>
        </p:txBody>
      </p:sp>
    </p:spTree>
    <p:extLst>
      <p:ext uri="{BB962C8B-B14F-4D97-AF65-F5344CB8AC3E}">
        <p14:creationId xmlns:p14="http://schemas.microsoft.com/office/powerpoint/2010/main" val="522609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B24D3-3394-4B7A-975A-5115018E7A49}" type="slidenum">
              <a:rPr lang="en-US" smtClean="0"/>
              <a:pPr/>
              <a:t>17</a:t>
            </a:fld>
            <a:endParaRPr lang="en-US"/>
          </a:p>
        </p:txBody>
      </p:sp>
    </p:spTree>
    <p:extLst>
      <p:ext uri="{BB962C8B-B14F-4D97-AF65-F5344CB8AC3E}">
        <p14:creationId xmlns:p14="http://schemas.microsoft.com/office/powerpoint/2010/main" val="499065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B24D3-3394-4B7A-975A-5115018E7A49}" type="slidenum">
              <a:rPr lang="en-US" smtClean="0"/>
              <a:pPr/>
              <a:t>18</a:t>
            </a:fld>
            <a:endParaRPr lang="en-US"/>
          </a:p>
        </p:txBody>
      </p:sp>
    </p:spTree>
    <p:extLst>
      <p:ext uri="{BB962C8B-B14F-4D97-AF65-F5344CB8AC3E}">
        <p14:creationId xmlns:p14="http://schemas.microsoft.com/office/powerpoint/2010/main" val="1470316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B24D3-3394-4B7A-975A-5115018E7A49}" type="slidenum">
              <a:rPr lang="en-US" smtClean="0"/>
              <a:pPr/>
              <a:t>19</a:t>
            </a:fld>
            <a:endParaRPr lang="en-US"/>
          </a:p>
        </p:txBody>
      </p:sp>
    </p:spTree>
    <p:extLst>
      <p:ext uri="{BB962C8B-B14F-4D97-AF65-F5344CB8AC3E}">
        <p14:creationId xmlns:p14="http://schemas.microsoft.com/office/powerpoint/2010/main" val="1234348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B24D3-3394-4B7A-975A-5115018E7A49}" type="slidenum">
              <a:rPr lang="en-US" smtClean="0"/>
              <a:pPr/>
              <a:t>20</a:t>
            </a:fld>
            <a:endParaRPr lang="en-US"/>
          </a:p>
        </p:txBody>
      </p:sp>
    </p:spTree>
    <p:extLst>
      <p:ext uri="{BB962C8B-B14F-4D97-AF65-F5344CB8AC3E}">
        <p14:creationId xmlns:p14="http://schemas.microsoft.com/office/powerpoint/2010/main" val="1470316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people who sometimes look very differently at the same problem</a:t>
            </a:r>
            <a:endParaRPr lang="en-US" dirty="0"/>
          </a:p>
        </p:txBody>
      </p:sp>
      <p:sp>
        <p:nvSpPr>
          <p:cNvPr id="4" name="Slide Number Placeholder 3"/>
          <p:cNvSpPr>
            <a:spLocks noGrp="1"/>
          </p:cNvSpPr>
          <p:nvPr>
            <p:ph type="sldNum" sz="quarter" idx="10"/>
          </p:nvPr>
        </p:nvSpPr>
        <p:spPr/>
        <p:txBody>
          <a:bodyPr/>
          <a:lstStyle/>
          <a:p>
            <a:fld id="{10CB24D3-3394-4B7A-975A-5115018E7A49}" type="slidenum">
              <a:rPr lang="en-US" smtClean="0"/>
              <a:pPr/>
              <a:t>21</a:t>
            </a:fld>
            <a:endParaRPr lang="en-US"/>
          </a:p>
        </p:txBody>
      </p:sp>
    </p:spTree>
    <p:extLst>
      <p:ext uri="{BB962C8B-B14F-4D97-AF65-F5344CB8AC3E}">
        <p14:creationId xmlns:p14="http://schemas.microsoft.com/office/powerpoint/2010/main" val="1156424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B24D3-3394-4B7A-975A-5115018E7A49}" type="slidenum">
              <a:rPr lang="en-US" smtClean="0"/>
              <a:pPr/>
              <a:t>4</a:t>
            </a:fld>
            <a:endParaRPr lang="en-US"/>
          </a:p>
        </p:txBody>
      </p:sp>
    </p:spTree>
    <p:extLst>
      <p:ext uri="{BB962C8B-B14F-4D97-AF65-F5344CB8AC3E}">
        <p14:creationId xmlns:p14="http://schemas.microsoft.com/office/powerpoint/2010/main" val="1176117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B24D3-3394-4B7A-975A-5115018E7A49}" type="slidenum">
              <a:rPr lang="en-US" smtClean="0"/>
              <a:pPr/>
              <a:t>22</a:t>
            </a:fld>
            <a:endParaRPr lang="en-US"/>
          </a:p>
        </p:txBody>
      </p:sp>
    </p:spTree>
    <p:extLst>
      <p:ext uri="{BB962C8B-B14F-4D97-AF65-F5344CB8AC3E}">
        <p14:creationId xmlns:p14="http://schemas.microsoft.com/office/powerpoint/2010/main" val="3568193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B24D3-3394-4B7A-975A-5115018E7A49}"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064650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B24D3-3394-4B7A-975A-5115018E7A49}"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790048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B24D3-3394-4B7A-975A-5115018E7A49}" type="slidenum">
              <a:rPr lang="en-US" smtClean="0"/>
              <a:pPr/>
              <a:t>25</a:t>
            </a:fld>
            <a:endParaRPr lang="en-US"/>
          </a:p>
        </p:txBody>
      </p:sp>
    </p:spTree>
    <p:extLst>
      <p:ext uri="{BB962C8B-B14F-4D97-AF65-F5344CB8AC3E}">
        <p14:creationId xmlns:p14="http://schemas.microsoft.com/office/powerpoint/2010/main" val="3795660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B24D3-3394-4B7A-975A-5115018E7A49}" type="slidenum">
              <a:rPr lang="en-US" smtClean="0"/>
              <a:pPr/>
              <a:t>5</a:t>
            </a:fld>
            <a:endParaRPr lang="en-US"/>
          </a:p>
        </p:txBody>
      </p:sp>
    </p:spTree>
    <p:extLst>
      <p:ext uri="{BB962C8B-B14F-4D97-AF65-F5344CB8AC3E}">
        <p14:creationId xmlns:p14="http://schemas.microsoft.com/office/powerpoint/2010/main" val="2817304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B24D3-3394-4B7A-975A-5115018E7A49}" type="slidenum">
              <a:rPr lang="en-US" smtClean="0"/>
              <a:pPr/>
              <a:t>6</a:t>
            </a:fld>
            <a:endParaRPr lang="en-US"/>
          </a:p>
        </p:txBody>
      </p:sp>
    </p:spTree>
    <p:extLst>
      <p:ext uri="{BB962C8B-B14F-4D97-AF65-F5344CB8AC3E}">
        <p14:creationId xmlns:p14="http://schemas.microsoft.com/office/powerpoint/2010/main" val="1470316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B24D3-3394-4B7A-975A-5115018E7A49}" type="slidenum">
              <a:rPr lang="en-US" smtClean="0"/>
              <a:pPr/>
              <a:t>7</a:t>
            </a:fld>
            <a:endParaRPr lang="en-US"/>
          </a:p>
        </p:txBody>
      </p:sp>
    </p:spTree>
    <p:extLst>
      <p:ext uri="{BB962C8B-B14F-4D97-AF65-F5344CB8AC3E}">
        <p14:creationId xmlns:p14="http://schemas.microsoft.com/office/powerpoint/2010/main" val="1470316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B24D3-3394-4B7A-975A-5115018E7A49}" type="slidenum">
              <a:rPr lang="en-US" smtClean="0"/>
              <a:pPr/>
              <a:t>8</a:t>
            </a:fld>
            <a:endParaRPr lang="en-US"/>
          </a:p>
        </p:txBody>
      </p:sp>
    </p:spTree>
    <p:extLst>
      <p:ext uri="{BB962C8B-B14F-4D97-AF65-F5344CB8AC3E}">
        <p14:creationId xmlns:p14="http://schemas.microsoft.com/office/powerpoint/2010/main" val="3518231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B24D3-3394-4B7A-975A-5115018E7A49}" type="slidenum">
              <a:rPr lang="en-US" smtClean="0"/>
              <a:pPr/>
              <a:t>9</a:t>
            </a:fld>
            <a:endParaRPr lang="en-US"/>
          </a:p>
        </p:txBody>
      </p:sp>
    </p:spTree>
    <p:extLst>
      <p:ext uri="{BB962C8B-B14F-4D97-AF65-F5344CB8AC3E}">
        <p14:creationId xmlns:p14="http://schemas.microsoft.com/office/powerpoint/2010/main" val="2265738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B24D3-3394-4B7A-975A-5115018E7A49}" type="slidenum">
              <a:rPr lang="en-US" smtClean="0"/>
              <a:pPr/>
              <a:t>10</a:t>
            </a:fld>
            <a:endParaRPr lang="en-US"/>
          </a:p>
        </p:txBody>
      </p:sp>
    </p:spTree>
    <p:extLst>
      <p:ext uri="{BB962C8B-B14F-4D97-AF65-F5344CB8AC3E}">
        <p14:creationId xmlns:p14="http://schemas.microsoft.com/office/powerpoint/2010/main" val="3842109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B24D3-3394-4B7A-975A-5115018E7A49}" type="slidenum">
              <a:rPr lang="en-US" smtClean="0"/>
              <a:pPr/>
              <a:t>11</a:t>
            </a:fld>
            <a:endParaRPr lang="en-US"/>
          </a:p>
        </p:txBody>
      </p:sp>
    </p:spTree>
    <p:extLst>
      <p:ext uri="{BB962C8B-B14F-4D97-AF65-F5344CB8AC3E}">
        <p14:creationId xmlns:p14="http://schemas.microsoft.com/office/powerpoint/2010/main" val="1470316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5" descr="citi-r_2c-blu_pos_rgb-MASTER_150"/>
          <p:cNvPicPr>
            <a:picLocks noChangeAspect="1" noChangeArrowheads="1"/>
          </p:cNvPicPr>
          <p:nvPr userDrawn="1"/>
        </p:nvPicPr>
        <p:blipFill>
          <a:blip r:embed="rId2" cstate="print"/>
          <a:srcRect/>
          <a:stretch>
            <a:fillRect/>
          </a:stretch>
        </p:blipFill>
        <p:spPr bwMode="auto">
          <a:xfrm>
            <a:off x="6680200" y="4949825"/>
            <a:ext cx="1857375" cy="1136650"/>
          </a:xfrm>
          <a:prstGeom prst="rect">
            <a:avLst/>
          </a:prstGeom>
          <a:noFill/>
        </p:spPr>
      </p:pic>
      <p:sp>
        <p:nvSpPr>
          <p:cNvPr id="8" name="Rectangle 83"/>
          <p:cNvSpPr>
            <a:spLocks noGrp="1" noChangeArrowheads="1"/>
          </p:cNvSpPr>
          <p:nvPr>
            <p:ph type="title"/>
          </p:nvPr>
        </p:nvSpPr>
        <p:spPr>
          <a:xfrm>
            <a:off x="376238" y="904875"/>
            <a:ext cx="8275637" cy="1470025"/>
          </a:xfrm>
          <a:extLst>
            <a:ext uri="{FAA26D3D-D897-4be2-8F04-BA451C77F1D7}"/>
          </a:extLst>
        </p:spPr>
        <p:txBody>
          <a:bodyPr lIns="0" tIns="0" rIns="0" bIns="0" anchor="t" anchorCtr="0"/>
          <a:lstStyle>
            <a:lvl1pPr>
              <a:defRPr sz="3200" smtClean="0">
                <a:solidFill>
                  <a:schemeClr val="tx2"/>
                </a:solidFill>
                <a:ea typeface="ヒラギノ角ゴ Pro W3"/>
                <a:cs typeface="Geneva"/>
              </a:defRPr>
            </a:lvl1pPr>
          </a:lstStyle>
          <a:p>
            <a:r>
              <a:rPr lang="en-US" smtClean="0"/>
              <a:t>Click to edit Master title style</a:t>
            </a:r>
            <a:endParaRPr lang="en-US" dirty="0" smtClean="0"/>
          </a:p>
        </p:txBody>
      </p:sp>
      <p:sp>
        <p:nvSpPr>
          <p:cNvPr id="9" name="Rectangle 84"/>
          <p:cNvSpPr>
            <a:spLocks noGrp="1" noChangeArrowheads="1"/>
          </p:cNvSpPr>
          <p:nvPr>
            <p:ph type="body" idx="1"/>
          </p:nvPr>
        </p:nvSpPr>
        <p:spPr>
          <a:xfrm>
            <a:off x="376238" y="4974336"/>
            <a:ext cx="6000750" cy="928688"/>
          </a:xfrm>
          <a:prstGeom prst="rect">
            <a:avLst/>
          </a:prstGeom>
          <a:extLst>
            <a:ext uri="{FAA26D3D-D897-4be2-8F04-BA451C77F1D7}"/>
          </a:extLst>
        </p:spPr>
        <p:txBody>
          <a:bodyPr lIns="0" tIns="0" rIns="0" bIns="0"/>
          <a:lstStyle>
            <a:lvl1pPr marL="0" indent="0">
              <a:spcBef>
                <a:spcPct val="0"/>
              </a:spcBef>
              <a:spcAft>
                <a:spcPct val="0"/>
              </a:spcAft>
              <a:buFontTx/>
              <a:buNone/>
              <a:defRPr sz="1400" smtClean="0">
                <a:solidFill>
                  <a:schemeClr val="tx1"/>
                </a:solidFill>
                <a:latin typeface="+mn-lt"/>
                <a:ea typeface="ヒラギノ角ゴ Pro W3"/>
                <a:cs typeface="Geneva"/>
              </a:defRPr>
            </a:lvl1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4904" y="219456"/>
            <a:ext cx="8229600" cy="1143000"/>
          </a:xfrm>
          <a:prstGeom prst="rect">
            <a:avLst/>
          </a:prstGeom>
        </p:spPr>
        <p:txBody>
          <a:bodyPr/>
          <a:lstStyle/>
          <a:p>
            <a:r>
              <a:rPr lang="en-US" smtClean="0"/>
              <a:t>Click to edit Master title style</a:t>
            </a:r>
            <a:endParaRPr lang="en-US" dirty="0"/>
          </a:p>
        </p:txBody>
      </p:sp>
      <p:sp>
        <p:nvSpPr>
          <p:cNvPr id="6" name="Content Placeholder 5"/>
          <p:cNvSpPr>
            <a:spLocks noGrp="1"/>
          </p:cNvSpPr>
          <p:nvPr>
            <p:ph sz="quarter" idx="10"/>
          </p:nvPr>
        </p:nvSpPr>
        <p:spPr>
          <a:xfrm>
            <a:off x="381000" y="1676400"/>
            <a:ext cx="8229600" cy="4419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4904" y="219456"/>
            <a:ext cx="8311896" cy="1143000"/>
          </a:xfrm>
          <a:prstGeom prst="rect">
            <a:avLst/>
          </a:prstGeom>
        </p:spPr>
        <p:txBody>
          <a:bodyPr/>
          <a:lstStyle/>
          <a:p>
            <a:r>
              <a:rPr lang="en-US" smtClean="0"/>
              <a:t>Click to edit Master title style</a:t>
            </a:r>
            <a:endParaRPr lang="en-US" dirty="0"/>
          </a:p>
        </p:txBody>
      </p:sp>
      <p:sp>
        <p:nvSpPr>
          <p:cNvPr id="15" name="Content Placeholder 14"/>
          <p:cNvSpPr>
            <a:spLocks noGrp="1"/>
          </p:cNvSpPr>
          <p:nvPr>
            <p:ph sz="quarter" idx="10"/>
          </p:nvPr>
        </p:nvSpPr>
        <p:spPr>
          <a:xfrm>
            <a:off x="381000" y="1676400"/>
            <a:ext cx="4038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4"/>
          <p:cNvSpPr>
            <a:spLocks noGrp="1"/>
          </p:cNvSpPr>
          <p:nvPr>
            <p:ph sz="quarter" idx="11"/>
          </p:nvPr>
        </p:nvSpPr>
        <p:spPr>
          <a:xfrm>
            <a:off x="4648200" y="1676400"/>
            <a:ext cx="4038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4904" y="219456"/>
            <a:ext cx="8229600" cy="1143000"/>
          </a:xfrm>
          <a:prstGeom prst="rect">
            <a:avLst/>
          </a:prstGeom>
        </p:spPr>
        <p:txBody>
          <a:body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4904" y="219456"/>
            <a:ext cx="8229600" cy="1143000"/>
          </a:xfrm>
          <a:prstGeom prst="rect">
            <a:avLst/>
          </a:prstGeom>
        </p:spPr>
        <p:txBody>
          <a:bodyPr vert="horz" lIns="0" tIns="0" rIns="0" bIns="0" rtlCol="0" anchor="t" anchorCtr="0">
            <a:normAutofit/>
          </a:bodyPr>
          <a:lstStyle/>
          <a:p>
            <a:r>
              <a:rPr lang="en-US" smtClean="0"/>
              <a:t>Click to edit Master title style</a:t>
            </a:r>
            <a:endParaRPr lang="en-US" dirty="0"/>
          </a:p>
        </p:txBody>
      </p:sp>
      <p:pic>
        <p:nvPicPr>
          <p:cNvPr id="7" name="Picture 8" descr="citi-r_2c-blu_pos_rgb-MASTER_150"/>
          <p:cNvPicPr>
            <a:picLocks noChangeAspect="1" noChangeArrowheads="1"/>
          </p:cNvPicPr>
          <p:nvPr/>
        </p:nvPicPr>
        <p:blipFill>
          <a:blip r:embed="rId6" cstate="print"/>
          <a:srcRect/>
          <a:stretch>
            <a:fillRect/>
          </a:stretch>
        </p:blipFill>
        <p:spPr bwMode="auto">
          <a:xfrm>
            <a:off x="8334375" y="6334125"/>
            <a:ext cx="520700" cy="319088"/>
          </a:xfrm>
          <a:prstGeom prst="rect">
            <a:avLst/>
          </a:prstGeom>
          <a:noFill/>
        </p:spPr>
      </p:pic>
      <p:sp>
        <p:nvSpPr>
          <p:cNvPr id="9" name="Rectangle 10"/>
          <p:cNvSpPr>
            <a:spLocks noChangeArrowheads="1"/>
          </p:cNvSpPr>
          <p:nvPr/>
        </p:nvSpPr>
        <p:spPr bwMode="black">
          <a:xfrm>
            <a:off x="1044575" y="6510338"/>
            <a:ext cx="2066925" cy="182562"/>
          </a:xfrm>
          <a:prstGeom prst="rect">
            <a:avLst/>
          </a:prstGeom>
          <a:noFill/>
          <a:ln w="9525">
            <a:noFill/>
            <a:miter lim="800000"/>
            <a:headEnd/>
            <a:tailEnd/>
          </a:ln>
        </p:spPr>
        <p:txBody>
          <a:bodyPr wrap="none" lIns="0" tIns="0" rIns="0" bIns="0"/>
          <a:lstStyle/>
          <a:p>
            <a:pPr eaLnBrk="0" hangingPunct="0">
              <a:lnSpc>
                <a:spcPct val="95000"/>
              </a:lnSpc>
              <a:spcBef>
                <a:spcPct val="75000"/>
              </a:spcBef>
              <a:spcAft>
                <a:spcPct val="20000"/>
              </a:spcAft>
            </a:pPr>
            <a:r>
              <a:rPr lang="en-GB" sz="1000" dirty="0" smtClean="0">
                <a:cs typeface="Geneva" pitchFamily="34" charset="0"/>
              </a:rPr>
              <a:t>Markets</a:t>
            </a:r>
            <a:r>
              <a:rPr lang="en-GB" sz="1000" baseline="0" dirty="0" smtClean="0">
                <a:cs typeface="Geneva" pitchFamily="34" charset="0"/>
              </a:rPr>
              <a:t> Quantitative Analysis</a:t>
            </a:r>
            <a:endParaRPr lang="en-US" sz="1000" dirty="0">
              <a:cs typeface="Geneva" pitchFamily="34" charset="0"/>
            </a:endParaRPr>
          </a:p>
        </p:txBody>
      </p:sp>
      <p:sp>
        <p:nvSpPr>
          <p:cNvPr id="10" name="Rectangle 14"/>
          <p:cNvSpPr>
            <a:spLocks noChangeArrowheads="1"/>
          </p:cNvSpPr>
          <p:nvPr/>
        </p:nvSpPr>
        <p:spPr bwMode="auto">
          <a:xfrm>
            <a:off x="3114675" y="6512079"/>
            <a:ext cx="4810125" cy="182562"/>
          </a:xfrm>
          <a:prstGeom prst="rect">
            <a:avLst/>
          </a:prstGeom>
          <a:noFill/>
          <a:ln w="9525">
            <a:noFill/>
            <a:miter lim="800000"/>
            <a:headEnd/>
            <a:tailEnd/>
          </a:ln>
          <a:effectLst/>
        </p:spPr>
        <p:txBody>
          <a:bodyPr wrap="none" lIns="0" tIns="0" rIns="0" bIns="0"/>
          <a:lstStyle/>
          <a:p>
            <a:pPr marL="0" marR="0" indent="0" algn="r" defTabSz="914400" rtl="0" eaLnBrk="0" fontAlgn="auto" latinLnBrk="0" hangingPunct="0">
              <a:lnSpc>
                <a:spcPct val="95000"/>
              </a:lnSpc>
              <a:spcBef>
                <a:spcPct val="75000"/>
              </a:spcBef>
              <a:spcAft>
                <a:spcPct val="20000"/>
              </a:spcAft>
              <a:buClrTx/>
              <a:buSzTx/>
              <a:buFontTx/>
              <a:buNone/>
              <a:tabLst/>
              <a:defRPr/>
            </a:pPr>
            <a:r>
              <a:rPr lang="en-US" sz="1000" kern="1200" dirty="0" smtClean="0">
                <a:solidFill>
                  <a:schemeClr val="tx1"/>
                </a:solidFill>
                <a:latin typeface="+mn-lt"/>
                <a:ea typeface="+mn-ea"/>
                <a:cs typeface="+mn-cs"/>
              </a:rPr>
              <a:t>Information Classification </a:t>
            </a:r>
            <a:r>
              <a:rPr lang="en-US" sz="1000" dirty="0" smtClean="0"/>
              <a:t>: Public</a:t>
            </a:r>
            <a:endParaRPr lang="en-US" sz="1000" dirty="0"/>
          </a:p>
        </p:txBody>
      </p:sp>
      <p:sp>
        <p:nvSpPr>
          <p:cNvPr id="12" name="Text Placeholder 11"/>
          <p:cNvSpPr>
            <a:spLocks noGrp="1"/>
          </p:cNvSpPr>
          <p:nvPr>
            <p:ph type="body" idx="1"/>
          </p:nvPr>
        </p:nvSpPr>
        <p:spPr>
          <a:xfrm>
            <a:off x="381000" y="1676400"/>
            <a:ext cx="8229600" cy="4449763"/>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Box 10"/>
          <p:cNvSpPr txBox="1"/>
          <p:nvPr/>
        </p:nvSpPr>
        <p:spPr>
          <a:xfrm>
            <a:off x="376237" y="6503193"/>
            <a:ext cx="554831" cy="15388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1A8228-0E93-4E2A-B0EC-C2D10EA11886}" type="slidenum">
              <a:rPr lang="en-US" sz="1000" smtClean="0">
                <a:solidFill>
                  <a:schemeClr val="tx1"/>
                </a:solidFill>
              </a:rPr>
              <a:pPr/>
              <a:t>‹#›</a:t>
            </a:fld>
            <a:endParaRPr lang="en-US" sz="10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ftr="0" dt="0"/>
  <p:txStyles>
    <p:titleStyle>
      <a:lvl1pPr eaLnBrk="1" hangingPunct="1">
        <a:defRPr sz="2400" b="0">
          <a:solidFill>
            <a:schemeClr val="tx2"/>
          </a:solidFill>
          <a:latin typeface="+mj-lt"/>
        </a:defRPr>
      </a:lvl1pPr>
    </p:titleStyle>
    <p:bodyStyle>
      <a:lvl1pPr marL="225425" marR="0" indent="-225425" algn="l" defTabSz="914400" rtl="0" eaLnBrk="1" fontAlgn="base" latinLnBrk="0" hangingPunct="1">
        <a:lnSpc>
          <a:spcPct val="95000"/>
        </a:lnSpc>
        <a:spcAft>
          <a:spcPct val="20000"/>
        </a:spcAft>
        <a:buClrTx/>
        <a:buSzTx/>
        <a:buFont typeface="Arial" pitchFamily="34" charset="0"/>
        <a:buChar char="•"/>
        <a:tabLst/>
        <a:defRPr kumimoji="0" lang="en-US" sz="1600" b="0" i="0" u="none" strike="noStrike" kern="0" cap="none" spc="0" normalizeH="0" baseline="0" noProof="0" dirty="0" smtClean="0">
          <a:ln>
            <a:noFill/>
          </a:ln>
          <a:solidFill>
            <a:srgbClr val="53565A"/>
          </a:solidFill>
          <a:effectLst/>
          <a:uLnTx/>
          <a:uFillTx/>
          <a:latin typeface="Arial"/>
        </a:defRPr>
      </a:lvl1pPr>
      <a:lvl2pPr marL="461963" indent="-225425" eaLnBrk="1" hangingPunct="1">
        <a:buFont typeface="Arial" pitchFamily="34" charset="0"/>
        <a:buChar char="−"/>
        <a:defRPr sz="1600">
          <a:solidFill>
            <a:schemeClr val="tx1"/>
          </a:solidFill>
          <a:latin typeface="+mn-lt"/>
        </a:defRPr>
      </a:lvl2pPr>
      <a:lvl3pPr marL="688975" marR="0" indent="-236538" algn="l" defTabSz="914400" rtl="0" eaLnBrk="1" fontAlgn="base" latinLnBrk="0" hangingPunct="1">
        <a:lnSpc>
          <a:spcPct val="95000"/>
        </a:lnSpc>
        <a:spcAft>
          <a:spcPct val="20000"/>
        </a:spcAft>
        <a:buClrTx/>
        <a:buSzTx/>
        <a:buFont typeface="Arial" pitchFamily="34" charset="0"/>
        <a:buChar char="•"/>
        <a:tabLst/>
        <a:defRPr kumimoji="0" lang="en-US" sz="1600" b="0" i="0" u="none" strike="noStrike" kern="0" cap="none" spc="0" normalizeH="0" baseline="0" noProof="0" dirty="0" smtClean="0">
          <a:ln>
            <a:noFill/>
          </a:ln>
          <a:solidFill>
            <a:srgbClr val="53565A"/>
          </a:solidFill>
          <a:effectLst/>
          <a:uLnTx/>
          <a:uFillTx/>
          <a:latin typeface="Arial"/>
        </a:defRPr>
      </a:lvl3pPr>
      <a:lvl4pPr marL="914400" marR="0" indent="-236538" algn="l" defTabSz="914400" rtl="0" eaLnBrk="1" fontAlgn="base" latinLnBrk="0" hangingPunct="1">
        <a:lnSpc>
          <a:spcPct val="95000"/>
        </a:lnSpc>
        <a:spcAft>
          <a:spcPct val="20000"/>
        </a:spcAft>
        <a:buClrTx/>
        <a:buSzTx/>
        <a:buFont typeface="Arial" pitchFamily="34" charset="0"/>
        <a:buChar char="−"/>
        <a:tabLst/>
        <a:defRPr kumimoji="0" lang="en-US" sz="1600" b="0" i="0" u="none" strike="noStrike" kern="0" cap="none" spc="0" normalizeH="0" baseline="0" noProof="0" dirty="0" smtClean="0">
          <a:ln>
            <a:noFill/>
          </a:ln>
          <a:solidFill>
            <a:srgbClr val="53565A"/>
          </a:solidFill>
          <a:effectLst/>
          <a:uLnTx/>
          <a:uFillTx/>
          <a:latin typeface="Arial"/>
        </a:defRPr>
      </a:lvl4pPr>
      <a:lvl5pPr marL="1139825" marR="0" indent="-236538" algn="l" defTabSz="914400" rtl="0" eaLnBrk="1" fontAlgn="base" latinLnBrk="0" hangingPunct="1">
        <a:lnSpc>
          <a:spcPct val="95000"/>
        </a:lnSpc>
        <a:spcAft>
          <a:spcPct val="20000"/>
        </a:spcAft>
        <a:buClrTx/>
        <a:buSzTx/>
        <a:buFont typeface="Arial" pitchFamily="34" charset="0"/>
        <a:buChar char="•"/>
        <a:tabLst/>
        <a:defRPr kumimoji="0" lang="en-US" sz="1600" b="0" i="0" u="none" strike="noStrike" kern="0" cap="none" spc="0" normalizeH="0" baseline="0" noProof="0" dirty="0" smtClean="0">
          <a:ln>
            <a:noFill/>
          </a:ln>
          <a:solidFill>
            <a:srgbClr val="53565A"/>
          </a:solidFill>
          <a:effectLst/>
          <a:uLnTx/>
          <a:uFillTx/>
          <a:latin typeface="Arial"/>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wmf"/><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9.gif"/><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8.png"/><Relationship Id="rId5" Type="http://schemas.openxmlformats.org/officeDocument/2006/relationships/image" Target="../media/image8.gif"/><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2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9.gif"/><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8.png"/><Relationship Id="rId5" Type="http://schemas.openxmlformats.org/officeDocument/2006/relationships/image" Target="../media/image8.gif"/><Relationship Id="rId4" Type="http://schemas.openxmlformats.org/officeDocument/2006/relationships/image" Target="../media/image7.gi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9.gif"/><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8.png"/><Relationship Id="rId5" Type="http://schemas.openxmlformats.org/officeDocument/2006/relationships/image" Target="../media/image8.gif"/><Relationship Id="rId4" Type="http://schemas.openxmlformats.org/officeDocument/2006/relationships/image" Target="../media/image7.gi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hyperlink" Target="https://learnpythonthehardway.org/"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Quantitative_analyst" TargetMode="Externa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gif"/><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8.gif"/><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gif"/><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image" Target="../media/image8.gif"/><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descr="G:\CTS - (formerly GTS)\_CTS Templates\Pitchbook Covers\981531\A4_Version\Archive\981531_CTS_A4_v3.jpg"/>
          <p:cNvPicPr>
            <a:picLocks noChangeAspect="1" noChangeArrowheads="1"/>
          </p:cNvPicPr>
          <p:nvPr/>
        </p:nvPicPr>
        <p:blipFill>
          <a:blip r:embed="rId4"/>
          <a:srcRect/>
          <a:stretch>
            <a:fillRect/>
          </a:stretch>
        </p:blipFill>
        <p:spPr bwMode="auto">
          <a:xfrm>
            <a:off x="0" y="1006475"/>
            <a:ext cx="9149862" cy="2565400"/>
          </a:xfrm>
          <a:prstGeom prst="rect">
            <a:avLst/>
          </a:prstGeom>
          <a:noFill/>
        </p:spPr>
      </p:pic>
      <p:sp>
        <p:nvSpPr>
          <p:cNvPr id="114692" name="Rectangle 4"/>
          <p:cNvSpPr>
            <a:spLocks noGrp="1" noChangeArrowheads="1"/>
          </p:cNvSpPr>
          <p:nvPr>
            <p:ph type="subTitle" idx="1"/>
          </p:nvPr>
        </p:nvSpPr>
        <p:spPr>
          <a:xfrm>
            <a:off x="140677" y="5432426"/>
            <a:ext cx="8862646" cy="796925"/>
          </a:xfrm>
        </p:spPr>
        <p:txBody>
          <a:bodyPr>
            <a:normAutofit/>
          </a:bodyPr>
          <a:lstStyle/>
          <a:p>
            <a:r>
              <a:rPr lang="fr-FR" dirty="0" smtClean="0"/>
              <a:t>P</a:t>
            </a:r>
            <a:r>
              <a:rPr lang="hu-HU" dirty="0" smtClean="0"/>
              <a:t>éter Szőke</a:t>
            </a:r>
            <a:r>
              <a:rPr lang="fr-FR" dirty="0" smtClean="0"/>
              <a:t>, </a:t>
            </a:r>
            <a:endParaRPr lang="fr-FR" dirty="0"/>
          </a:p>
          <a:p>
            <a:r>
              <a:rPr lang="fr-FR" dirty="0"/>
              <a:t>Quantitative </a:t>
            </a:r>
            <a:r>
              <a:rPr lang="fr-FR" dirty="0" smtClean="0"/>
              <a:t>Anal</a:t>
            </a:r>
            <a:r>
              <a:rPr lang="hu-HU" dirty="0"/>
              <a:t>y</a:t>
            </a:r>
            <a:r>
              <a:rPr lang="fr-FR" dirty="0" smtClean="0"/>
              <a:t>st</a:t>
            </a:r>
            <a:r>
              <a:rPr lang="hu-HU" dirty="0" smtClean="0"/>
              <a:t> – Assistant Vice President</a:t>
            </a:r>
            <a:endParaRPr lang="en-GB" dirty="0"/>
          </a:p>
        </p:txBody>
      </p:sp>
      <p:sp>
        <p:nvSpPr>
          <p:cNvPr id="114691" name="Rectangle 3"/>
          <p:cNvSpPr>
            <a:spLocks noGrp="1" noChangeArrowheads="1"/>
          </p:cNvSpPr>
          <p:nvPr>
            <p:ph type="ctrTitle"/>
          </p:nvPr>
        </p:nvSpPr>
        <p:spPr>
          <a:xfrm>
            <a:off x="140677" y="4622483"/>
            <a:ext cx="8862646" cy="492443"/>
          </a:xfrm>
          <a:ln/>
        </p:spPr>
        <p:txBody>
          <a:bodyPr>
            <a:normAutofit/>
          </a:bodyPr>
          <a:lstStyle/>
          <a:p>
            <a:r>
              <a:rPr lang="en-US" dirty="0"/>
              <a:t>Applied Mathematics at Citi MQA</a:t>
            </a:r>
            <a:endParaRPr lang="en-GB" dirty="0"/>
          </a:p>
        </p:txBody>
      </p:sp>
      <p:grpSp>
        <p:nvGrpSpPr>
          <p:cNvPr id="13" name="Group 12"/>
          <p:cNvGrpSpPr/>
          <p:nvPr/>
        </p:nvGrpSpPr>
        <p:grpSpPr>
          <a:xfrm>
            <a:off x="-2931" y="1"/>
            <a:ext cx="9149862" cy="6858001"/>
            <a:chOff x="-3175" y="0"/>
            <a:chExt cx="9912350" cy="6858001"/>
          </a:xfrm>
        </p:grpSpPr>
        <p:pic>
          <p:nvPicPr>
            <p:cNvPr id="36866" name="Picture 2" descr="G:\CTS - (formerly GTS)\_CTS Templates\Pitchbook Covers\981531\A4_Version\Archive\981531_CTS_A4_wave.jpg"/>
            <p:cNvPicPr>
              <a:picLocks noChangeAspect="1" noChangeArrowheads="1"/>
            </p:cNvPicPr>
            <p:nvPr/>
          </p:nvPicPr>
          <p:blipFill>
            <a:blip r:embed="rId5"/>
            <a:srcRect/>
            <a:stretch>
              <a:fillRect/>
            </a:stretch>
          </p:blipFill>
          <p:spPr bwMode="auto">
            <a:xfrm>
              <a:off x="-3175" y="0"/>
              <a:ext cx="9912350" cy="1009650"/>
            </a:xfrm>
            <a:prstGeom prst="rect">
              <a:avLst/>
            </a:prstGeom>
            <a:noFill/>
          </p:spPr>
        </p:pic>
        <p:sp>
          <p:nvSpPr>
            <p:cNvPr id="114697" name="Rectangle 9"/>
            <p:cNvSpPr>
              <a:spLocks noChangeArrowheads="1"/>
            </p:cNvSpPr>
            <p:nvPr/>
          </p:nvSpPr>
          <p:spPr bwMode="gray">
            <a:xfrm>
              <a:off x="9228138" y="6481763"/>
              <a:ext cx="677863" cy="376238"/>
            </a:xfrm>
            <a:prstGeom prst="rect">
              <a:avLst/>
            </a:prstGeom>
            <a:solidFill>
              <a:schemeClr val="bg1"/>
            </a:solidFill>
            <a:ln>
              <a:noFill/>
            </a:ln>
            <a:effectLst/>
            <a:extLst>
              <a:ext uri="{91240B29-F687-4F45-9708-019B960494DF}">
                <a14:hiddenLine xmlns:a14="http://schemas.microsoft.com/office/drawing/2010/main" w="63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14693" name="Text Box 13"/>
          <p:cNvSpPr txBox="1">
            <a:spLocks noChangeArrowheads="1"/>
          </p:cNvSpPr>
          <p:nvPr/>
        </p:nvSpPr>
        <p:spPr bwMode="gray">
          <a:xfrm>
            <a:off x="140678" y="3794126"/>
            <a:ext cx="8836269"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eaLnBrk="0" hangingPunct="0">
              <a:defRPr sz="1400">
                <a:solidFill>
                  <a:schemeClr val="tx1"/>
                </a:solidFill>
                <a:latin typeface="Arial" pitchFamily="34" charset="0"/>
                <a:ea typeface="ヒラギノ角ゴ Pro W3" pitchFamily="124" charset="-128"/>
              </a:defRPr>
            </a:lvl1pPr>
            <a:lvl2pPr marL="742950" indent="-285750" algn="l" eaLnBrk="0" hangingPunct="0">
              <a:defRPr sz="1400">
                <a:solidFill>
                  <a:schemeClr val="tx1"/>
                </a:solidFill>
                <a:latin typeface="Arial" pitchFamily="34" charset="0"/>
                <a:ea typeface="ヒラギノ角ゴ Pro W3" pitchFamily="124" charset="-128"/>
              </a:defRPr>
            </a:lvl2pPr>
            <a:lvl3pPr marL="1143000" indent="-228600" algn="l" eaLnBrk="0" hangingPunct="0">
              <a:defRPr sz="1400">
                <a:solidFill>
                  <a:schemeClr val="tx1"/>
                </a:solidFill>
                <a:latin typeface="Arial" pitchFamily="34" charset="0"/>
                <a:ea typeface="ヒラギノ角ゴ Pro W3" pitchFamily="124" charset="-128"/>
              </a:defRPr>
            </a:lvl3pPr>
            <a:lvl4pPr marL="1600200" indent="-228600" algn="l" eaLnBrk="0" hangingPunct="0">
              <a:defRPr sz="1400">
                <a:solidFill>
                  <a:schemeClr val="tx1"/>
                </a:solidFill>
                <a:latin typeface="Arial" pitchFamily="34" charset="0"/>
                <a:ea typeface="ヒラギノ角ゴ Pro W3" pitchFamily="124" charset="-128"/>
              </a:defRPr>
            </a:lvl4pPr>
            <a:lvl5pPr marL="2057400" indent="-228600" algn="l" eaLnBrk="0" hangingPunct="0">
              <a:defRPr sz="1400">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sz="1400">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sz="1400">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sz="1400">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sz="1400">
                <a:solidFill>
                  <a:schemeClr val="tx1"/>
                </a:solidFill>
                <a:latin typeface="Arial" pitchFamily="34" charset="0"/>
                <a:ea typeface="ヒラギノ角ゴ Pro W3" pitchFamily="124" charset="-128"/>
              </a:defRPr>
            </a:lvl9pPr>
          </a:lstStyle>
          <a:p>
            <a:pPr eaLnBrk="1" hangingPunct="1"/>
            <a:r>
              <a:rPr lang="en-GB" sz="1200" dirty="0" smtClean="0">
                <a:ea typeface="+mj-ea"/>
              </a:rPr>
              <a:t> 27/09/2019</a:t>
            </a:r>
            <a:endParaRPr lang="en-GB" sz="1200" dirty="0">
              <a:ea typeface="+mj-ea"/>
            </a:endParaRPr>
          </a:p>
        </p:txBody>
      </p:sp>
      <p:sp>
        <p:nvSpPr>
          <p:cNvPr id="114694" name="Text Box 6"/>
          <p:cNvSpPr txBox="1">
            <a:spLocks noChangeArrowheads="1"/>
          </p:cNvSpPr>
          <p:nvPr/>
        </p:nvSpPr>
        <p:spPr bwMode="gray">
          <a:xfrm>
            <a:off x="140677" y="6664861"/>
            <a:ext cx="4167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gn="l" eaLnBrk="0" hangingPunct="0">
              <a:defRPr sz="1400">
                <a:solidFill>
                  <a:schemeClr val="tx1"/>
                </a:solidFill>
                <a:latin typeface="Arial" pitchFamily="34" charset="0"/>
                <a:ea typeface="ヒラギノ角ゴ Pro W3" pitchFamily="124" charset="-128"/>
              </a:defRPr>
            </a:lvl1pPr>
            <a:lvl2pPr marL="742950" indent="-285750" algn="l" eaLnBrk="0" hangingPunct="0">
              <a:defRPr sz="1400">
                <a:solidFill>
                  <a:schemeClr val="tx1"/>
                </a:solidFill>
                <a:latin typeface="Arial" pitchFamily="34" charset="0"/>
                <a:ea typeface="ヒラギノ角ゴ Pro W3" pitchFamily="124" charset="-128"/>
              </a:defRPr>
            </a:lvl2pPr>
            <a:lvl3pPr marL="1143000" indent="-228600" algn="l" eaLnBrk="0" hangingPunct="0">
              <a:defRPr sz="1400">
                <a:solidFill>
                  <a:schemeClr val="tx1"/>
                </a:solidFill>
                <a:latin typeface="Arial" pitchFamily="34" charset="0"/>
                <a:ea typeface="ヒラギノ角ゴ Pro W3" pitchFamily="124" charset="-128"/>
              </a:defRPr>
            </a:lvl3pPr>
            <a:lvl4pPr marL="1600200" indent="-228600" algn="l" eaLnBrk="0" hangingPunct="0">
              <a:defRPr sz="1400">
                <a:solidFill>
                  <a:schemeClr val="tx1"/>
                </a:solidFill>
                <a:latin typeface="Arial" pitchFamily="34" charset="0"/>
                <a:ea typeface="ヒラギノ角ゴ Pro W3" pitchFamily="124" charset="-128"/>
              </a:defRPr>
            </a:lvl4pPr>
            <a:lvl5pPr marL="2057400" indent="-228600" algn="l" eaLnBrk="0" hangingPunct="0">
              <a:defRPr sz="1400">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sz="1400">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sz="1400">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sz="1400">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sz="1400">
                <a:solidFill>
                  <a:schemeClr val="tx1"/>
                </a:solidFill>
                <a:latin typeface="Arial" pitchFamily="34" charset="0"/>
                <a:ea typeface="ヒラギノ角ゴ Pro W3" pitchFamily="124" charset="-128"/>
              </a:defRPr>
            </a:lvl9pPr>
          </a:lstStyle>
          <a:p>
            <a:pPr eaLnBrk="1" hangingPunct="1"/>
            <a:r>
              <a:rPr lang="en-GB" sz="1200" dirty="0" smtClean="0">
                <a:solidFill>
                  <a:srgbClr val="97999B"/>
                </a:solidFill>
                <a:ea typeface="+mj-ea"/>
              </a:rPr>
              <a:t>Public</a:t>
            </a:r>
            <a:endParaRPr lang="en-GB" sz="1200" dirty="0">
              <a:solidFill>
                <a:srgbClr val="97999B"/>
              </a:solidFill>
              <a:ea typeface="+mj-ea"/>
            </a:endParaRPr>
          </a:p>
        </p:txBody>
      </p:sp>
      <p:pic>
        <p:nvPicPr>
          <p:cNvPr id="114695" name="Picture 11" descr="citi-r_1c-red_rev_rg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48297" y="452438"/>
            <a:ext cx="7048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6" name="Text Box 8"/>
          <p:cNvSpPr txBox="1">
            <a:spLocks noChangeArrowheads="1"/>
          </p:cNvSpPr>
          <p:nvPr/>
        </p:nvSpPr>
        <p:spPr bwMode="gray">
          <a:xfrm>
            <a:off x="149470" y="538262"/>
            <a:ext cx="77474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gn="l" eaLnBrk="0" hangingPunct="0">
              <a:defRPr sz="1400">
                <a:solidFill>
                  <a:schemeClr val="tx1"/>
                </a:solidFill>
                <a:latin typeface="Arial" pitchFamily="34" charset="0"/>
                <a:ea typeface="ヒラギノ角ゴ Pro W3" pitchFamily="124" charset="-128"/>
              </a:defRPr>
            </a:lvl1pPr>
            <a:lvl2pPr marL="742950" indent="-285750" algn="l" eaLnBrk="0" hangingPunct="0">
              <a:defRPr sz="1400">
                <a:solidFill>
                  <a:schemeClr val="tx1"/>
                </a:solidFill>
                <a:latin typeface="Arial" pitchFamily="34" charset="0"/>
                <a:ea typeface="ヒラギノ角ゴ Pro W3" pitchFamily="124" charset="-128"/>
              </a:defRPr>
            </a:lvl2pPr>
            <a:lvl3pPr marL="1143000" indent="-228600" algn="l" eaLnBrk="0" hangingPunct="0">
              <a:defRPr sz="1400">
                <a:solidFill>
                  <a:schemeClr val="tx1"/>
                </a:solidFill>
                <a:latin typeface="Arial" pitchFamily="34" charset="0"/>
                <a:ea typeface="ヒラギノ角ゴ Pro W3" pitchFamily="124" charset="-128"/>
              </a:defRPr>
            </a:lvl3pPr>
            <a:lvl4pPr marL="1600200" indent="-228600" algn="l" eaLnBrk="0" hangingPunct="0">
              <a:defRPr sz="1400">
                <a:solidFill>
                  <a:schemeClr val="tx1"/>
                </a:solidFill>
                <a:latin typeface="Arial" pitchFamily="34" charset="0"/>
                <a:ea typeface="ヒラギノ角ゴ Pro W3" pitchFamily="124" charset="-128"/>
              </a:defRPr>
            </a:lvl4pPr>
            <a:lvl5pPr marL="2057400" indent="-228600" algn="l" eaLnBrk="0" hangingPunct="0">
              <a:defRPr sz="1400">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sz="1400">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sz="1400">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sz="1400">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sz="1400">
                <a:solidFill>
                  <a:schemeClr val="tx1"/>
                </a:solidFill>
                <a:latin typeface="Arial" pitchFamily="34" charset="0"/>
                <a:ea typeface="ヒラギノ角ゴ Pro W3" pitchFamily="124" charset="-128"/>
              </a:defRPr>
            </a:lvl9pPr>
          </a:lstStyle>
          <a:p>
            <a:pPr eaLnBrk="1" hangingPunct="1">
              <a:lnSpc>
                <a:spcPts val="2400"/>
              </a:lnSpc>
            </a:pPr>
            <a:r>
              <a:rPr lang="en-GB" dirty="0" smtClean="0">
                <a:solidFill>
                  <a:schemeClr val="bg1"/>
                </a:solidFill>
              </a:rPr>
              <a:t>Markets and Securities Services</a:t>
            </a:r>
            <a:endParaRPr lang="en-GB" dirty="0">
              <a:solidFill>
                <a:schemeClr val="bg1"/>
              </a:solidFill>
            </a:endParaRPr>
          </a:p>
        </p:txBody>
      </p:sp>
    </p:spTree>
    <p:custDataLst>
      <p:tags r:id="rId1"/>
    </p:custDataLst>
    <p:extLst>
      <p:ext uri="{BB962C8B-B14F-4D97-AF65-F5344CB8AC3E}">
        <p14:creationId xmlns:p14="http://schemas.microsoft.com/office/powerpoint/2010/main" val="3358878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of financial products</a:t>
            </a:r>
            <a:br>
              <a:rPr lang="en-US" dirty="0"/>
            </a:br>
            <a:endParaRPr lang="en-US" dirty="0"/>
          </a:p>
        </p:txBody>
      </p:sp>
      <p:sp>
        <p:nvSpPr>
          <p:cNvPr id="3" name="Content Placeholder 2"/>
          <p:cNvSpPr>
            <a:spLocks noGrp="1"/>
          </p:cNvSpPr>
          <p:nvPr>
            <p:ph idx="4294967295"/>
          </p:nvPr>
        </p:nvSpPr>
        <p:spPr>
          <a:xfrm>
            <a:off x="457200" y="1600200"/>
            <a:ext cx="4101084" cy="4525963"/>
          </a:xfrm>
          <a:prstGeom prst="rect">
            <a:avLst/>
          </a:prstGeom>
        </p:spPr>
        <p:txBody>
          <a:bodyPr/>
          <a:lstStyle/>
          <a:p>
            <a:pPr lvl="1"/>
            <a:r>
              <a:rPr lang="en-US" dirty="0" smtClean="0"/>
              <a:t>Types of derivatives</a:t>
            </a:r>
            <a:endParaRPr lang="en-US" dirty="0"/>
          </a:p>
          <a:p>
            <a:pPr lvl="1"/>
            <a:r>
              <a:rPr lang="en-US" dirty="0" smtClean="0"/>
              <a:t>Understand risk, XVA, etc.</a:t>
            </a:r>
          </a:p>
          <a:p>
            <a:pPr lvl="1"/>
            <a:r>
              <a:rPr lang="en-US" dirty="0"/>
              <a:t>Problem </a:t>
            </a:r>
            <a:r>
              <a:rPr lang="en-US" dirty="0" smtClean="0"/>
              <a:t>definition</a:t>
            </a:r>
          </a:p>
          <a:p>
            <a:pPr lvl="1"/>
            <a:r>
              <a:rPr lang="en-US" dirty="0" smtClean="0">
                <a:solidFill>
                  <a:srgbClr val="FF0000"/>
                </a:solidFill>
              </a:rPr>
              <a:t>Extending existing models</a:t>
            </a:r>
            <a:endParaRPr lang="en-US" dirty="0">
              <a:solidFill>
                <a:srgbClr val="FF0000"/>
              </a:solidFill>
            </a:endParaRPr>
          </a:p>
        </p:txBody>
      </p:sp>
      <mc:AlternateContent xmlns:mc="http://schemas.openxmlformats.org/markup-compatibility/2006">
        <mc:Choice xmlns:a14="http://schemas.microsoft.com/office/drawing/2010/main" Requires="a14">
          <p:sp>
            <p:nvSpPr>
              <p:cNvPr id="5" name="TextBox 4"/>
              <p:cNvSpPr txBox="1"/>
              <p:nvPr/>
            </p:nvSpPr>
            <p:spPr>
              <a:xfrm>
                <a:off x="4640872" y="1569654"/>
                <a:ext cx="4191843" cy="3970318"/>
              </a:xfrm>
              <a:prstGeom prst="rect">
                <a:avLst/>
              </a:prstGeom>
              <a:noFill/>
            </p:spPr>
            <p:txBody>
              <a:bodyPr wrap="square" rtlCol="0">
                <a:spAutoFit/>
              </a:bodyPr>
              <a:lstStyle/>
              <a:p>
                <a:r>
                  <a:rPr lang="en-US" u="sng" dirty="0" smtClean="0"/>
                  <a:t>Example #2:</a:t>
                </a:r>
              </a:p>
              <a:p>
                <a:endParaRPr lang="en-US" u="sng" dirty="0" smtClean="0"/>
              </a:p>
              <a:p>
                <a:r>
                  <a:rPr lang="en-US" dirty="0"/>
                  <a:t>European call option:</a:t>
                </a:r>
              </a:p>
              <a:p>
                <a:pPr marL="285750" indent="-285750">
                  <a:buFont typeface="Arial" panose="020B0604020202020204" pitchFamily="34" charset="0"/>
                  <a:buChar char="•"/>
                </a:pPr>
                <a:r>
                  <a:rPr lang="en-US" dirty="0"/>
                  <a:t>Maturity: </a:t>
                </a:r>
                <a14:m>
                  <m:oMath xmlns:m="http://schemas.openxmlformats.org/officeDocument/2006/math">
                    <m:r>
                      <a:rPr lang="en-US" i="1">
                        <a:latin typeface="Cambria Math"/>
                        <a:ea typeface="Cambria Math" panose="02040503050406030204" pitchFamily="18" charset="0"/>
                      </a:rPr>
                      <m:t>𝑇</m:t>
                    </m:r>
                  </m:oMath>
                </a14:m>
                <a:endParaRPr lang="en-US" dirty="0"/>
              </a:p>
              <a:p>
                <a:pPr marL="285750" indent="-285750">
                  <a:buFont typeface="Arial" panose="020B0604020202020204" pitchFamily="34" charset="0"/>
                  <a:buChar char="•"/>
                </a:pPr>
                <a:r>
                  <a:rPr lang="en-US" dirty="0"/>
                  <a:t>Current price of the underlying stock: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a:ea typeface="Cambria Math" panose="02040503050406030204" pitchFamily="18" charset="0"/>
                          </a:rPr>
                          <m:t>𝑆</m:t>
                        </m:r>
                      </m:e>
                      <m:sub>
                        <m:r>
                          <a:rPr lang="en-US" i="1">
                            <a:latin typeface="Cambria Math"/>
                            <a:ea typeface="Cambria Math" panose="02040503050406030204" pitchFamily="18" charset="0"/>
                          </a:rPr>
                          <m:t>0</m:t>
                        </m:r>
                      </m:sub>
                    </m:sSub>
                  </m:oMath>
                </a14:m>
                <a:endParaRPr lang="en-US" dirty="0"/>
              </a:p>
              <a:p>
                <a:pPr marL="285750" indent="-285750">
                  <a:buFont typeface="Arial" panose="020B0604020202020204" pitchFamily="34" charset="0"/>
                  <a:buChar char="•"/>
                </a:pPr>
                <a:r>
                  <a:rPr lang="en-US" dirty="0"/>
                  <a:t>Volatility of the underlying stock: </a:t>
                </a:r>
                <a14:m>
                  <m:oMath xmlns:m="http://schemas.openxmlformats.org/officeDocument/2006/math">
                    <m:r>
                      <a:rPr lang="en-US" i="1">
                        <a:latin typeface="Cambria Math"/>
                        <a:ea typeface="Cambria Math" panose="02040503050406030204" pitchFamily="18" charset="0"/>
                      </a:rPr>
                      <m:t>𝜎</m:t>
                    </m:r>
                  </m:oMath>
                </a14:m>
                <a:r>
                  <a:rPr lang="en-US" dirty="0"/>
                  <a:t> </a:t>
                </a:r>
              </a:p>
              <a:p>
                <a:pPr marL="285750" indent="-285750">
                  <a:buFont typeface="Arial" panose="020B0604020202020204" pitchFamily="34" charset="0"/>
                  <a:buChar char="•"/>
                </a:pPr>
                <a:r>
                  <a:rPr lang="en-US" dirty="0"/>
                  <a:t>Strike price of the option: </a:t>
                </a:r>
                <a14:m>
                  <m:oMath xmlns:m="http://schemas.openxmlformats.org/officeDocument/2006/math">
                    <m:r>
                      <m:rPr>
                        <m:sty m:val="p"/>
                      </m:rPr>
                      <a:rPr lang="en-US">
                        <a:latin typeface="Cambria Math"/>
                        <a:ea typeface="Cambria Math" panose="02040503050406030204" pitchFamily="18" charset="0"/>
                      </a:rPr>
                      <m:t>K</m:t>
                    </m:r>
                  </m:oMath>
                </a14:m>
                <a:endParaRPr lang="en-US" dirty="0"/>
              </a:p>
              <a:p>
                <a:pPr marL="285750" indent="-285750">
                  <a:buFont typeface="Arial" panose="020B0604020202020204" pitchFamily="34" charset="0"/>
                  <a:buChar char="•"/>
                </a:pPr>
                <a:r>
                  <a:rPr lang="en-US" dirty="0"/>
                  <a:t>Payoff =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r>
                              <a:rPr lang="en-US" i="1">
                                <a:latin typeface="Cambria Math"/>
                                <a:ea typeface="Cambria Math" panose="02040503050406030204" pitchFamily="18" charset="0"/>
                              </a:rPr>
                              <m:t>𝑆</m:t>
                            </m:r>
                            <m:d>
                              <m:dPr>
                                <m:ctrlPr>
                                  <a:rPr lang="en-US" i="1">
                                    <a:latin typeface="Cambria Math" panose="02040503050406030204" pitchFamily="18" charset="0"/>
                                    <a:ea typeface="Cambria Math" panose="02040503050406030204" pitchFamily="18" charset="0"/>
                                  </a:rPr>
                                </m:ctrlPr>
                              </m:dPr>
                              <m:e>
                                <m:r>
                                  <a:rPr lang="en-US" i="1">
                                    <a:latin typeface="Cambria Math"/>
                                    <a:ea typeface="Cambria Math" panose="02040503050406030204" pitchFamily="18" charset="0"/>
                                  </a:rPr>
                                  <m:t>𝑇</m:t>
                                </m:r>
                              </m:e>
                            </m:d>
                            <m:r>
                              <a:rPr lang="en-US" i="1">
                                <a:latin typeface="Cambria Math"/>
                                <a:ea typeface="Cambria Math" panose="02040503050406030204" pitchFamily="18" charset="0"/>
                              </a:rPr>
                              <m:t>−</m:t>
                            </m:r>
                            <m:r>
                              <a:rPr lang="en-US" i="1">
                                <a:latin typeface="Cambria Math"/>
                                <a:ea typeface="Cambria Math" panose="02040503050406030204" pitchFamily="18" charset="0"/>
                              </a:rPr>
                              <m:t>𝐾</m:t>
                            </m:r>
                          </m:e>
                        </m:d>
                      </m:e>
                      <m:sup>
                        <m:r>
                          <a:rPr lang="en-US" i="1">
                            <a:latin typeface="Cambria Math"/>
                            <a:ea typeface="Cambria Math" panose="02040503050406030204" pitchFamily="18" charset="0"/>
                          </a:rPr>
                          <m:t>+</m:t>
                        </m:r>
                      </m:sup>
                    </m:sSup>
                  </m:oMath>
                </a14:m>
                <a:endParaRPr lang="en-US" dirty="0"/>
              </a:p>
              <a:p>
                <a:pPr marL="285750" indent="-285750">
                  <a:buFont typeface="Arial" panose="020B0604020202020204" pitchFamily="34" charset="0"/>
                  <a:buChar char="•"/>
                </a:pPr>
                <a14:m>
                  <m:oMath xmlns:m="http://schemas.openxmlformats.org/officeDocument/2006/math">
                    <m:r>
                      <a:rPr lang="en-US" i="1">
                        <a:latin typeface="Cambria Math"/>
                        <a:ea typeface="Cambria Math" panose="02040503050406030204" pitchFamily="18" charset="0"/>
                      </a:rPr>
                      <m:t>𝐷𝐹</m:t>
                    </m:r>
                    <m:r>
                      <a:rPr lang="en-US" i="1">
                        <a:latin typeface="Cambria Math"/>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a:ea typeface="Cambria Math" panose="02040503050406030204" pitchFamily="18" charset="0"/>
                          </a:rPr>
                          <m:t>𝑒</m:t>
                        </m:r>
                      </m:e>
                      <m:sup>
                        <m:r>
                          <a:rPr lang="en-US" i="1">
                            <a:latin typeface="Cambria Math"/>
                            <a:ea typeface="Cambria Math" panose="02040503050406030204" pitchFamily="18" charset="0"/>
                          </a:rPr>
                          <m:t>−</m:t>
                        </m:r>
                        <m:r>
                          <a:rPr lang="en-US" i="1">
                            <a:latin typeface="Cambria Math"/>
                            <a:ea typeface="Cambria Math" panose="02040503050406030204" pitchFamily="18" charset="0"/>
                          </a:rPr>
                          <m:t>𝑟𝑇</m:t>
                        </m:r>
                      </m:sup>
                    </m:sSup>
                  </m:oMath>
                </a14:m>
                <a:endParaRPr lang="en-US" dirty="0"/>
              </a:p>
              <a:p>
                <a:pPr marL="285750" indent="-285750">
                  <a:buFont typeface="Arial" panose="020B0604020202020204" pitchFamily="34" charset="0"/>
                  <a:buChar char="•"/>
                </a:pPr>
                <a:r>
                  <a:rPr lang="en-US" dirty="0" smtClean="0"/>
                  <a:t>Cash dividend paid at </a:t>
                </a:r>
                <a14:m>
                  <m:oMath xmlns:m="http://schemas.openxmlformats.org/officeDocument/2006/math">
                    <m:r>
                      <a:rPr lang="en-US" i="1" smtClean="0">
                        <a:latin typeface="Cambria Math" panose="02040503050406030204" pitchFamily="18" charset="0"/>
                        <a:ea typeface="Cambria Math" panose="02040503050406030204" pitchFamily="18" charset="0"/>
                      </a:rPr>
                      <m:t>𝜏</m:t>
                    </m:r>
                  </m:oMath>
                </a14:m>
                <a:endParaRPr lang="en-US" dirty="0"/>
              </a:p>
              <a:p>
                <a:endParaRPr lang="en-US" dirty="0" smtClean="0"/>
              </a:p>
              <a:p>
                <a:r>
                  <a:rPr lang="en-US" dirty="0" smtClean="0"/>
                  <a:t>How </a:t>
                </a:r>
                <a:r>
                  <a:rPr lang="en-US" dirty="0"/>
                  <a:t>much is its fair price</a:t>
                </a:r>
                <a:r>
                  <a:rPr lang="en-US" dirty="0" smtClean="0"/>
                  <a:t>?</a:t>
                </a:r>
                <a:endParaRPr lang="en-US" dirty="0"/>
              </a:p>
              <a:p>
                <a:r>
                  <a:rPr lang="en-US" dirty="0" smtClean="0">
                    <a:sym typeface="Wingdings" panose="05000000000000000000" pitchFamily="2" charset="2"/>
                  </a:rPr>
                  <a:t> Later slides</a:t>
                </a:r>
                <a:endParaRPr lang="en-US" dirty="0" smtClean="0"/>
              </a:p>
            </p:txBody>
          </p:sp>
        </mc:Choice>
        <mc:Fallback>
          <p:sp>
            <p:nvSpPr>
              <p:cNvPr id="5" name="TextBox 4"/>
              <p:cNvSpPr txBox="1">
                <a:spLocks noRot="1" noChangeAspect="1" noMove="1" noResize="1" noEditPoints="1" noAdjustHandles="1" noChangeArrowheads="1" noChangeShapeType="1" noTextEdit="1"/>
              </p:cNvSpPr>
              <p:nvPr/>
            </p:nvSpPr>
            <p:spPr>
              <a:xfrm>
                <a:off x="4640872" y="1569654"/>
                <a:ext cx="4191843" cy="3970318"/>
              </a:xfrm>
              <a:prstGeom prst="rect">
                <a:avLst/>
              </a:prstGeom>
              <a:blipFill>
                <a:blip r:embed="rId4"/>
                <a:stretch>
                  <a:fillRect l="-1163" t="-767" b="-1380"/>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151082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19456"/>
            <a:ext cx="8229600" cy="487362"/>
          </a:xfrm>
        </p:spPr>
        <p:txBody>
          <a:bodyPr/>
          <a:lstStyle/>
          <a:p>
            <a:r>
              <a:rPr lang="en-GB" smtClean="0"/>
              <a:t>Markets Quantitative Analysis</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3656" y="4122737"/>
            <a:ext cx="3145412" cy="2093326"/>
          </a:xfrm>
          <a:prstGeom prst="rect">
            <a:avLst/>
          </a:prstGeom>
        </p:spPr>
      </p:pic>
      <p:sp>
        <p:nvSpPr>
          <p:cNvPr id="7" name="Content Placeholder 2"/>
          <p:cNvSpPr>
            <a:spLocks noGrp="1"/>
          </p:cNvSpPr>
          <p:nvPr>
            <p:ph idx="4294967295"/>
          </p:nvPr>
        </p:nvSpPr>
        <p:spPr>
          <a:xfrm>
            <a:off x="5196014" y="3652837"/>
            <a:ext cx="2520696" cy="457200"/>
          </a:xfrm>
          <a:prstGeom prst="rect">
            <a:avLst/>
          </a:prstGeom>
        </p:spPr>
        <p:txBody>
          <a:bodyPr lIns="0" tIns="0" rIns="0" bIns="0">
            <a:normAutofit/>
          </a:bodyPr>
          <a:lstStyle/>
          <a:p>
            <a:pPr marL="0" indent="0" algn="ctr">
              <a:lnSpc>
                <a:spcPct val="100000"/>
              </a:lnSpc>
              <a:buNone/>
            </a:pPr>
            <a:r>
              <a:rPr lang="en-US" sz="1400" b="1" dirty="0" smtClean="0">
                <a:solidFill>
                  <a:schemeClr val="accent1"/>
                </a:solidFill>
                <a:latin typeface="+mj-lt"/>
                <a:ea typeface="ヒラギノ角ゴ Pro W3"/>
                <a:cs typeface="Geneva" pitchFamily="34" charset="0"/>
              </a:rPr>
              <a:t>4. Deliver</a:t>
            </a:r>
            <a:endParaRPr lang="en-US" sz="1400" dirty="0">
              <a:solidFill>
                <a:schemeClr val="tx1"/>
              </a:solidFill>
              <a:latin typeface="+mn-lt"/>
              <a:ea typeface="ヒラギノ角ゴ Pro W3"/>
              <a:cs typeface="Geneva" pitchFamily="34" charset="0"/>
            </a:endParaRPr>
          </a:p>
          <a:p>
            <a:pPr marL="0" indent="0" algn="ctr">
              <a:buNone/>
            </a:pPr>
            <a:endParaRPr lang="en-US" sz="1400" dirty="0">
              <a:solidFill>
                <a:schemeClr val="tx1"/>
              </a:solidFill>
              <a:latin typeface="+mn-lt"/>
              <a:ea typeface="ヒラギノ角ゴ Pro W3"/>
              <a:cs typeface="Geneva" pitchFamily="34" charset="0"/>
            </a:endParaRPr>
          </a:p>
          <a:p>
            <a:pPr marL="0" indent="0" algn="ctr">
              <a:lnSpc>
                <a:spcPct val="100000"/>
              </a:lnSpc>
              <a:buNone/>
            </a:pPr>
            <a:endParaRPr lang="en-US" dirty="0">
              <a:solidFill>
                <a:schemeClr val="tx1"/>
              </a:solidFill>
              <a:latin typeface="+mn-lt"/>
              <a:ea typeface="ヒラギノ角ゴ Pro W3"/>
              <a:cs typeface="Geneva"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774" y="4122737"/>
            <a:ext cx="3395662" cy="2093326"/>
          </a:xfrm>
          <a:prstGeom prst="rect">
            <a:avLst/>
          </a:prstGeom>
        </p:spPr>
      </p:pic>
      <p:sp>
        <p:nvSpPr>
          <p:cNvPr id="9" name="Content Placeholder 2"/>
          <p:cNvSpPr>
            <a:spLocks noGrp="1"/>
          </p:cNvSpPr>
          <p:nvPr>
            <p:ph idx="4294967295"/>
          </p:nvPr>
        </p:nvSpPr>
        <p:spPr>
          <a:xfrm>
            <a:off x="1042257" y="3652837"/>
            <a:ext cx="2520696" cy="457200"/>
          </a:xfrm>
          <a:prstGeom prst="rect">
            <a:avLst/>
          </a:prstGeom>
        </p:spPr>
        <p:txBody>
          <a:bodyPr lIns="0" tIns="0" rIns="0" bIns="0">
            <a:normAutofit/>
          </a:bodyPr>
          <a:lstStyle/>
          <a:p>
            <a:pPr marL="0" indent="0" algn="ctr">
              <a:lnSpc>
                <a:spcPct val="100000"/>
              </a:lnSpc>
              <a:buNone/>
            </a:pPr>
            <a:r>
              <a:rPr lang="en-US" sz="1400" b="1" dirty="0" smtClean="0">
                <a:solidFill>
                  <a:schemeClr val="accent1"/>
                </a:solidFill>
                <a:latin typeface="+mj-lt"/>
                <a:ea typeface="ヒラギノ角ゴ Pro W3"/>
                <a:cs typeface="Geneva" pitchFamily="34" charset="0"/>
              </a:rPr>
              <a:t>3. Implementation</a:t>
            </a:r>
            <a:endParaRPr lang="en-US" sz="1400" dirty="0">
              <a:solidFill>
                <a:schemeClr val="tx1"/>
              </a:solidFill>
              <a:latin typeface="+mn-lt"/>
              <a:ea typeface="ヒラギノ角ゴ Pro W3"/>
              <a:cs typeface="Geneva" pitchFamily="34" charset="0"/>
            </a:endParaRPr>
          </a:p>
          <a:p>
            <a:pPr marL="0" indent="0" algn="ctr">
              <a:buNone/>
            </a:pPr>
            <a:endParaRPr lang="en-US" sz="1400" dirty="0">
              <a:solidFill>
                <a:schemeClr val="tx1"/>
              </a:solidFill>
              <a:latin typeface="+mn-lt"/>
              <a:ea typeface="ヒラギノ角ゴ Pro W3"/>
              <a:cs typeface="Geneva" pitchFamily="34" charset="0"/>
            </a:endParaRPr>
          </a:p>
          <a:p>
            <a:pPr marL="0" indent="0" algn="ctr">
              <a:lnSpc>
                <a:spcPct val="100000"/>
              </a:lnSpc>
              <a:buNone/>
            </a:pPr>
            <a:endParaRPr lang="en-US" dirty="0">
              <a:solidFill>
                <a:schemeClr val="tx1"/>
              </a:solidFill>
              <a:latin typeface="+mn-lt"/>
              <a:ea typeface="ヒラギノ角ゴ Pro W3"/>
              <a:cs typeface="Geneva" pitchFamily="34" charset="0"/>
            </a:endParaRPr>
          </a:p>
        </p:txBody>
      </p:sp>
      <mc:AlternateContent xmlns:mc="http://schemas.openxmlformats.org/markup-compatibility/2006" xmlns:a14="http://schemas.microsoft.com/office/drawing/2010/main">
        <mc:Choice Requires="a14">
          <p:sp>
            <p:nvSpPr>
              <p:cNvPr id="10" name="Content Placeholder 2"/>
              <p:cNvSpPr>
                <a:spLocks noGrp="1"/>
              </p:cNvSpPr>
              <p:nvPr>
                <p:ph idx="4294967295"/>
              </p:nvPr>
            </p:nvSpPr>
            <p:spPr>
              <a:xfrm>
                <a:off x="4470400" y="1112837"/>
                <a:ext cx="3971925" cy="2057400"/>
              </a:xfrm>
              <a:prstGeom prst="rect">
                <a:avLst/>
              </a:prstGeom>
            </p:spPr>
            <p:txBody>
              <a:bodyPr lIns="0" tIns="0" rIns="0" bIns="0">
                <a:normAutofit fontScale="77500" lnSpcReduction="20000"/>
              </a:bodyPr>
              <a:lstStyle/>
              <a:p>
                <a:pPr marL="0" indent="0" algn="ctr">
                  <a:lnSpc>
                    <a:spcPct val="100000"/>
                  </a:lnSpc>
                  <a:buNone/>
                </a:pPr>
                <a:r>
                  <a:rPr lang="en-US" sz="1800" b="1" dirty="0" smtClean="0">
                    <a:solidFill>
                      <a:schemeClr val="accent1"/>
                    </a:solidFill>
                    <a:latin typeface="+mj-lt"/>
                    <a:ea typeface="ヒラギノ角ゴ Pro W3"/>
                    <a:cs typeface="Geneva" pitchFamily="34" charset="0"/>
                  </a:rPr>
                  <a:t>2. Build Mathematical Model</a:t>
                </a:r>
              </a:p>
              <a:p>
                <a:pPr marL="0" indent="0" algn="ctr">
                  <a:lnSpc>
                    <a:spcPct val="100000"/>
                  </a:lnSpc>
                  <a:buNone/>
                </a:pPr>
                <a:endParaRPr lang="en-GB" sz="1400" b="1" dirty="0">
                  <a:solidFill>
                    <a:schemeClr val="accent1"/>
                  </a:solidFill>
                  <a:latin typeface="+mj-lt"/>
                  <a:ea typeface="ヒラギノ角ゴ Pro W3"/>
                  <a:cs typeface="Geneva" pitchFamily="34" charset="0"/>
                </a:endParaRPr>
              </a:p>
              <a:p>
                <a:pPr marL="0" indent="0">
                  <a:lnSpc>
                    <a:spcPct val="100000"/>
                  </a:lnSpc>
                  <a:buNone/>
                </a:pPr>
                <a14:m>
                  <m:oMathPara xmlns:m="http://schemas.openxmlformats.org/officeDocument/2006/math">
                    <m:oMathParaPr>
                      <m:jc m:val="centerGroup"/>
                    </m:oMathParaPr>
                    <m:oMath xmlns:m="http://schemas.openxmlformats.org/officeDocument/2006/math">
                      <m:r>
                        <a:rPr lang="en-GB" i="1">
                          <a:solidFill>
                            <a:schemeClr val="tx1"/>
                          </a:solidFill>
                          <a:latin typeface="Cambria Math"/>
                          <a:ea typeface="ヒラギノ角ゴ Pro W3"/>
                          <a:cs typeface="Geneva" pitchFamily="34" charset="0"/>
                        </a:rPr>
                        <m:t>𝑃𝑉</m:t>
                      </m:r>
                      <m:r>
                        <a:rPr lang="en-GB" i="1">
                          <a:solidFill>
                            <a:schemeClr val="tx1"/>
                          </a:solidFill>
                          <a:latin typeface="Cambria Math"/>
                          <a:ea typeface="ヒラギノ角ゴ Pro W3"/>
                          <a:cs typeface="Geneva" pitchFamily="34" charset="0"/>
                        </a:rPr>
                        <m:t>=</m:t>
                      </m:r>
                      <m:nary>
                        <m:naryPr>
                          <m:chr m:val="∑"/>
                          <m:ctrlPr>
                            <a:rPr lang="en-GB" i="1">
                              <a:solidFill>
                                <a:schemeClr val="tx1"/>
                              </a:solidFill>
                              <a:latin typeface="Cambria Math" panose="02040503050406030204" pitchFamily="18" charset="0"/>
                            </a:rPr>
                          </m:ctrlPr>
                        </m:naryPr>
                        <m:sub>
                          <m:r>
                            <m:rPr>
                              <m:brk m:alnAt="23"/>
                            </m:rPr>
                            <a:rPr lang="en-GB" i="1">
                              <a:solidFill>
                                <a:schemeClr val="tx1"/>
                              </a:solidFill>
                              <a:latin typeface="Cambria Math"/>
                            </a:rPr>
                            <m:t>𝑓</m:t>
                          </m:r>
                          <m:r>
                            <a:rPr lang="en-GB" i="1">
                              <a:solidFill>
                                <a:schemeClr val="tx1"/>
                              </a:solidFill>
                              <a:latin typeface="Cambria Math"/>
                            </a:rPr>
                            <m:t>𝑙</m:t>
                          </m:r>
                        </m:sub>
                        <m:sup/>
                        <m:e>
                          <m:sSub>
                            <m:sSubPr>
                              <m:ctrlPr>
                                <a:rPr lang="en-GB" b="1" i="1">
                                  <a:solidFill>
                                    <a:schemeClr val="tx1"/>
                                  </a:solidFill>
                                  <a:latin typeface="Cambria Math" panose="02040503050406030204" pitchFamily="18" charset="0"/>
                                </a:rPr>
                              </m:ctrlPr>
                            </m:sSubPr>
                            <m:e>
                              <m:r>
                                <a:rPr lang="en-GB" b="1" i="1">
                                  <a:solidFill>
                                    <a:schemeClr val="tx1"/>
                                  </a:solidFill>
                                  <a:latin typeface="Cambria Math"/>
                                </a:rPr>
                                <m:t>𝑭</m:t>
                              </m:r>
                            </m:e>
                            <m:sub>
                              <m:r>
                                <a:rPr lang="en-GB" b="1" i="1">
                                  <a:solidFill>
                                    <a:schemeClr val="tx1"/>
                                  </a:solidFill>
                                  <a:latin typeface="Cambria Math"/>
                                </a:rPr>
                                <m:t>𝒊</m:t>
                              </m:r>
                            </m:sub>
                          </m:sSub>
                          <m:sSub>
                            <m:sSubPr>
                              <m:ctrlPr>
                                <a:rPr lang="en-GB" i="1">
                                  <a:solidFill>
                                    <a:schemeClr val="tx1"/>
                                  </a:solidFill>
                                  <a:latin typeface="Cambria Math" panose="02040503050406030204" pitchFamily="18" charset="0"/>
                                </a:rPr>
                              </m:ctrlPr>
                            </m:sSubPr>
                            <m:e>
                              <m:r>
                                <a:rPr lang="en-GB" i="1">
                                  <a:solidFill>
                                    <a:schemeClr val="tx1"/>
                                  </a:solidFill>
                                  <a:latin typeface="Cambria Math"/>
                                  <a:ea typeface="Cambria Math"/>
                                </a:rPr>
                                <m:t>𝜏</m:t>
                              </m:r>
                            </m:e>
                            <m:sub>
                              <m:r>
                                <a:rPr lang="en-GB" i="1">
                                  <a:solidFill>
                                    <a:schemeClr val="tx1"/>
                                  </a:solidFill>
                                  <a:latin typeface="Cambria Math"/>
                                </a:rPr>
                                <m:t>𝑖</m:t>
                              </m:r>
                            </m:sub>
                          </m:sSub>
                          <m:sSub>
                            <m:sSubPr>
                              <m:ctrlPr>
                                <a:rPr lang="en-GB" b="1" i="1">
                                  <a:solidFill>
                                    <a:schemeClr val="tx1"/>
                                  </a:solidFill>
                                  <a:latin typeface="Cambria Math" panose="02040503050406030204" pitchFamily="18" charset="0"/>
                                </a:rPr>
                              </m:ctrlPr>
                            </m:sSubPr>
                            <m:e>
                              <m:r>
                                <a:rPr lang="en-GB" b="1" i="1">
                                  <a:solidFill>
                                    <a:schemeClr val="tx1"/>
                                  </a:solidFill>
                                  <a:latin typeface="Cambria Math"/>
                                </a:rPr>
                                <m:t>𝑫𝑭</m:t>
                              </m:r>
                            </m:e>
                            <m:sub>
                              <m:r>
                                <a:rPr lang="en-GB" b="1" i="1">
                                  <a:solidFill>
                                    <a:schemeClr val="tx1"/>
                                  </a:solidFill>
                                  <a:latin typeface="Cambria Math"/>
                                </a:rPr>
                                <m:t>𝒊</m:t>
                              </m:r>
                            </m:sub>
                          </m:sSub>
                        </m:e>
                      </m:nary>
                      <m:r>
                        <a:rPr lang="en-GB" i="1">
                          <a:solidFill>
                            <a:schemeClr val="tx1"/>
                          </a:solidFill>
                          <a:latin typeface="Cambria Math"/>
                        </a:rPr>
                        <m:t>−</m:t>
                      </m:r>
                      <m:r>
                        <a:rPr lang="en-GB" i="1">
                          <a:solidFill>
                            <a:schemeClr val="tx1"/>
                          </a:solidFill>
                          <a:latin typeface="Cambria Math"/>
                        </a:rPr>
                        <m:t>𝑆</m:t>
                      </m:r>
                      <m:nary>
                        <m:naryPr>
                          <m:chr m:val="∑"/>
                          <m:ctrlPr>
                            <a:rPr lang="en-GB" i="1">
                              <a:solidFill>
                                <a:schemeClr val="tx1"/>
                              </a:solidFill>
                              <a:latin typeface="Cambria Math" panose="02040503050406030204" pitchFamily="18" charset="0"/>
                            </a:rPr>
                          </m:ctrlPr>
                        </m:naryPr>
                        <m:sub>
                          <m:r>
                            <m:rPr>
                              <m:brk m:alnAt="23"/>
                            </m:rPr>
                            <a:rPr lang="en-GB" i="1">
                              <a:solidFill>
                                <a:schemeClr val="tx1"/>
                              </a:solidFill>
                              <a:latin typeface="Cambria Math"/>
                            </a:rPr>
                            <m:t>𝑓</m:t>
                          </m:r>
                          <m:r>
                            <a:rPr lang="en-GB" i="1">
                              <a:solidFill>
                                <a:schemeClr val="tx1"/>
                              </a:solidFill>
                              <a:latin typeface="Cambria Math"/>
                            </a:rPr>
                            <m:t>𝑥</m:t>
                          </m:r>
                        </m:sub>
                        <m:sup/>
                        <m:e>
                          <m:sSub>
                            <m:sSubPr>
                              <m:ctrlPr>
                                <a:rPr lang="en-GB" i="1">
                                  <a:solidFill>
                                    <a:schemeClr val="tx1"/>
                                  </a:solidFill>
                                  <a:latin typeface="Cambria Math" panose="02040503050406030204" pitchFamily="18" charset="0"/>
                                </a:rPr>
                              </m:ctrlPr>
                            </m:sSubPr>
                            <m:e>
                              <m:r>
                                <a:rPr lang="en-GB" i="1">
                                  <a:solidFill>
                                    <a:schemeClr val="tx1"/>
                                  </a:solidFill>
                                  <a:latin typeface="Cambria Math"/>
                                  <a:ea typeface="Cambria Math"/>
                                </a:rPr>
                                <m:t>𝜏</m:t>
                              </m:r>
                            </m:e>
                            <m:sub>
                              <m:r>
                                <a:rPr lang="en-GB" i="1">
                                  <a:solidFill>
                                    <a:schemeClr val="tx1"/>
                                  </a:solidFill>
                                  <a:latin typeface="Cambria Math"/>
                                </a:rPr>
                                <m:t>𝑖</m:t>
                              </m:r>
                            </m:sub>
                          </m:sSub>
                          <m:sSub>
                            <m:sSubPr>
                              <m:ctrlPr>
                                <a:rPr lang="en-GB" b="1" i="1">
                                  <a:solidFill>
                                    <a:schemeClr val="tx1"/>
                                  </a:solidFill>
                                  <a:latin typeface="Cambria Math" panose="02040503050406030204" pitchFamily="18" charset="0"/>
                                </a:rPr>
                              </m:ctrlPr>
                            </m:sSubPr>
                            <m:e>
                              <m:r>
                                <a:rPr lang="en-GB" b="1" i="1">
                                  <a:solidFill>
                                    <a:schemeClr val="tx1"/>
                                  </a:solidFill>
                                  <a:latin typeface="Cambria Math"/>
                                </a:rPr>
                                <m:t>𝑫𝑭</m:t>
                              </m:r>
                            </m:e>
                            <m:sub>
                              <m:r>
                                <a:rPr lang="en-GB" b="1" i="1">
                                  <a:solidFill>
                                    <a:schemeClr val="tx1"/>
                                  </a:solidFill>
                                  <a:latin typeface="Cambria Math"/>
                                </a:rPr>
                                <m:t>𝒊</m:t>
                              </m:r>
                            </m:sub>
                          </m:sSub>
                        </m:e>
                      </m:nary>
                    </m:oMath>
                  </m:oMathPara>
                </a14:m>
                <a:endParaRPr lang="en-GB" dirty="0">
                  <a:solidFill>
                    <a:schemeClr val="tx1"/>
                  </a:solidFill>
                  <a:ea typeface="ヒラギノ角ゴ Pro W3"/>
                  <a:cs typeface="Geneva" pitchFamily="34" charset="0"/>
                </a:endParaRPr>
              </a:p>
              <a:p>
                <a:pPr marL="0" indent="0">
                  <a:lnSpc>
                    <a:spcPct val="100000"/>
                  </a:lnSpc>
                  <a:buNone/>
                </a:pPr>
                <a14:m>
                  <m:oMathPara xmlns:m="http://schemas.openxmlformats.org/officeDocument/2006/math">
                    <m:oMathParaPr>
                      <m:jc m:val="centerGroup"/>
                    </m:oMathParaPr>
                    <m:oMath xmlns:m="http://schemas.openxmlformats.org/officeDocument/2006/math">
                      <m:r>
                        <a:rPr lang="en-GB" i="1">
                          <a:solidFill>
                            <a:schemeClr val="tx1"/>
                          </a:solidFill>
                          <a:latin typeface="Cambria Math"/>
                          <a:ea typeface="ヒラギノ角ゴ Pro W3"/>
                          <a:cs typeface="Geneva" pitchFamily="34" charset="0"/>
                        </a:rPr>
                        <m:t>𝑃</m:t>
                      </m:r>
                      <m:r>
                        <a:rPr lang="en-US" i="1">
                          <a:solidFill>
                            <a:schemeClr val="tx1"/>
                          </a:solidFill>
                          <a:latin typeface="Cambria Math"/>
                          <a:ea typeface="ヒラギノ角ゴ Pro W3"/>
                          <a:cs typeface="Geneva" pitchFamily="34" charset="0"/>
                        </a:rPr>
                        <m:t>𝑉</m:t>
                      </m:r>
                      <m:r>
                        <a:rPr lang="en-GB" i="1">
                          <a:solidFill>
                            <a:schemeClr val="tx1"/>
                          </a:solidFill>
                          <a:latin typeface="Cambria Math"/>
                          <a:ea typeface="ヒラギノ角ゴ Pro W3"/>
                          <a:cs typeface="Geneva" pitchFamily="34" charset="0"/>
                        </a:rPr>
                        <m:t>=</m:t>
                      </m:r>
                      <m:r>
                        <a:rPr lang="en-GB" b="1" i="1">
                          <a:solidFill>
                            <a:schemeClr val="tx1"/>
                          </a:solidFill>
                          <a:latin typeface="Cambria Math"/>
                          <a:ea typeface="Cambria Math"/>
                          <a:cs typeface="Geneva" pitchFamily="34" charset="0"/>
                        </a:rPr>
                        <m:t>𝑫𝑭</m:t>
                      </m:r>
                      <m:d>
                        <m:dPr>
                          <m:begChr m:val="["/>
                          <m:endChr m:val="]"/>
                          <m:ctrlPr>
                            <a:rPr lang="en-GB" i="1">
                              <a:solidFill>
                                <a:schemeClr val="tx1"/>
                              </a:solidFill>
                              <a:latin typeface="Cambria Math" panose="02040503050406030204" pitchFamily="18" charset="0"/>
                            </a:rPr>
                          </m:ctrlPr>
                        </m:dPr>
                        <m:e>
                          <m:r>
                            <a:rPr lang="en-GB" i="1">
                              <a:solidFill>
                                <a:schemeClr val="tx1"/>
                              </a:solidFill>
                              <a:latin typeface="Cambria Math"/>
                            </a:rPr>
                            <m:t>𝐹𝑁</m:t>
                          </m:r>
                          <m:d>
                            <m:dPr>
                              <m:ctrlPr>
                                <a:rPr lang="en-GB" i="1">
                                  <a:solidFill>
                                    <a:schemeClr val="tx1"/>
                                  </a:solidFill>
                                  <a:latin typeface="Cambria Math" panose="02040503050406030204" pitchFamily="18" charset="0"/>
                                </a:rPr>
                              </m:ctrlPr>
                            </m:dPr>
                            <m:e>
                              <m:sSub>
                                <m:sSubPr>
                                  <m:ctrlPr>
                                    <a:rPr lang="en-GB" i="1">
                                      <a:solidFill>
                                        <a:schemeClr val="tx1"/>
                                      </a:solidFill>
                                      <a:latin typeface="Cambria Math" panose="02040503050406030204" pitchFamily="18" charset="0"/>
                                    </a:rPr>
                                  </m:ctrlPr>
                                </m:sSubPr>
                                <m:e>
                                  <m:r>
                                    <a:rPr lang="en-GB" i="1">
                                      <a:solidFill>
                                        <a:schemeClr val="tx1"/>
                                      </a:solidFill>
                                      <a:latin typeface="Cambria Math"/>
                                    </a:rPr>
                                    <m:t>𝑑</m:t>
                                  </m:r>
                                </m:e>
                                <m:sub>
                                  <m:r>
                                    <a:rPr lang="en-GB" i="1">
                                      <a:solidFill>
                                        <a:schemeClr val="tx1"/>
                                      </a:solidFill>
                                      <a:latin typeface="Cambria Math"/>
                                    </a:rPr>
                                    <m:t>1</m:t>
                                  </m:r>
                                </m:sub>
                              </m:sSub>
                            </m:e>
                          </m:d>
                          <m:r>
                            <a:rPr lang="en-GB" i="1">
                              <a:solidFill>
                                <a:schemeClr val="tx1"/>
                              </a:solidFill>
                              <a:latin typeface="Cambria Math"/>
                            </a:rPr>
                            <m:t>−</m:t>
                          </m:r>
                          <m:r>
                            <a:rPr lang="en-GB" i="1">
                              <a:solidFill>
                                <a:schemeClr val="tx1"/>
                              </a:solidFill>
                              <a:latin typeface="Cambria Math"/>
                            </a:rPr>
                            <m:t>𝑋𝑁</m:t>
                          </m:r>
                          <m:d>
                            <m:dPr>
                              <m:ctrlPr>
                                <a:rPr lang="en-GB" i="1">
                                  <a:solidFill>
                                    <a:schemeClr val="tx1"/>
                                  </a:solidFill>
                                  <a:latin typeface="Cambria Math" panose="02040503050406030204" pitchFamily="18" charset="0"/>
                                </a:rPr>
                              </m:ctrlPr>
                            </m:dPr>
                            <m:e>
                              <m:sSub>
                                <m:sSubPr>
                                  <m:ctrlPr>
                                    <a:rPr lang="en-GB" i="1">
                                      <a:solidFill>
                                        <a:schemeClr val="tx1"/>
                                      </a:solidFill>
                                      <a:latin typeface="Cambria Math" panose="02040503050406030204" pitchFamily="18" charset="0"/>
                                    </a:rPr>
                                  </m:ctrlPr>
                                </m:sSubPr>
                                <m:e>
                                  <m:r>
                                    <a:rPr lang="en-GB" i="1">
                                      <a:solidFill>
                                        <a:schemeClr val="tx1"/>
                                      </a:solidFill>
                                      <a:latin typeface="Cambria Math"/>
                                    </a:rPr>
                                    <m:t>𝑑</m:t>
                                  </m:r>
                                </m:e>
                                <m:sub>
                                  <m:r>
                                    <a:rPr lang="en-GB" i="1">
                                      <a:solidFill>
                                        <a:schemeClr val="tx1"/>
                                      </a:solidFill>
                                      <a:latin typeface="Cambria Math"/>
                                    </a:rPr>
                                    <m:t>2</m:t>
                                  </m:r>
                                </m:sub>
                              </m:sSub>
                            </m:e>
                          </m:d>
                        </m:e>
                      </m:d>
                    </m:oMath>
                  </m:oMathPara>
                </a14:m>
                <a:endParaRPr lang="en-GB" dirty="0">
                  <a:solidFill>
                    <a:schemeClr val="tx1"/>
                  </a:solidFill>
                  <a:ea typeface="ヒラギノ角ゴ Pro W3"/>
                  <a:cs typeface="Geneva" pitchFamily="34" charset="0"/>
                </a:endParaRPr>
              </a:p>
              <a:p>
                <a:pPr marL="0" indent="0">
                  <a:lnSpc>
                    <a:spcPct val="100000"/>
                  </a:lnSpc>
                  <a:buNone/>
                </a:pPr>
                <a14:m>
                  <m:oMathPara xmlns:m="http://schemas.openxmlformats.org/officeDocument/2006/math">
                    <m:oMathParaPr>
                      <m:jc m:val="centerGroup"/>
                    </m:oMathParaPr>
                    <m:oMath xmlns:m="http://schemas.openxmlformats.org/officeDocument/2006/math">
                      <m:r>
                        <a:rPr lang="en-US" i="1">
                          <a:solidFill>
                            <a:schemeClr val="tx1"/>
                          </a:solidFill>
                          <a:latin typeface="Cambria Math"/>
                          <a:ea typeface="ヒラギノ角ゴ Pro W3"/>
                          <a:cs typeface="Geneva" pitchFamily="34" charset="0"/>
                        </a:rPr>
                        <m:t>𝑃𝑉</m:t>
                      </m:r>
                      <m:r>
                        <a:rPr lang="en-US" i="1">
                          <a:solidFill>
                            <a:schemeClr val="tx1"/>
                          </a:solidFill>
                          <a:latin typeface="Cambria Math"/>
                          <a:ea typeface="ヒラギノ角ゴ Pro W3"/>
                          <a:cs typeface="Geneva" pitchFamily="34" charset="0"/>
                        </a:rPr>
                        <m:t>=</m:t>
                      </m:r>
                      <m:d>
                        <m:dPr>
                          <m:ctrlPr>
                            <a:rPr lang="en-US" i="1">
                              <a:solidFill>
                                <a:schemeClr val="tx1"/>
                              </a:solidFill>
                              <a:latin typeface="Cambria Math" panose="02040503050406030204" pitchFamily="18" charset="0"/>
                              <a:ea typeface="ヒラギノ角ゴ Pro W3"/>
                              <a:cs typeface="Geneva" pitchFamily="34" charset="0"/>
                            </a:rPr>
                          </m:ctrlPr>
                        </m:dPr>
                        <m:e>
                          <m:r>
                            <a:rPr lang="en-US" i="1">
                              <a:solidFill>
                                <a:schemeClr val="tx1"/>
                              </a:solidFill>
                              <a:latin typeface="Cambria Math"/>
                              <a:ea typeface="ヒラギノ角ゴ Pro W3"/>
                              <a:cs typeface="Geneva" pitchFamily="34" charset="0"/>
                            </a:rPr>
                            <m:t>1−</m:t>
                          </m:r>
                          <m:r>
                            <a:rPr lang="en-US" i="1">
                              <a:solidFill>
                                <a:schemeClr val="tx1"/>
                              </a:solidFill>
                              <a:latin typeface="Cambria Math"/>
                              <a:ea typeface="ヒラギノ角ゴ Pro W3"/>
                              <a:cs typeface="Geneva" pitchFamily="34" charset="0"/>
                            </a:rPr>
                            <m:t>𝑅</m:t>
                          </m:r>
                        </m:e>
                      </m:d>
                      <m:r>
                        <a:rPr lang="en-US" i="1">
                          <a:solidFill>
                            <a:schemeClr val="tx1"/>
                          </a:solidFill>
                          <a:latin typeface="Cambria Math"/>
                          <a:ea typeface="ヒラギノ角ゴ Pro W3"/>
                          <a:cs typeface="Geneva" pitchFamily="34" charset="0"/>
                        </a:rPr>
                        <m:t>∗</m:t>
                      </m:r>
                      <m:nary>
                        <m:naryPr>
                          <m:limLoc m:val="undOvr"/>
                          <m:ctrlPr>
                            <a:rPr lang="en-US" i="1">
                              <a:solidFill>
                                <a:schemeClr val="tx1"/>
                              </a:solidFill>
                              <a:latin typeface="Cambria Math" panose="02040503050406030204" pitchFamily="18" charset="0"/>
                            </a:rPr>
                          </m:ctrlPr>
                        </m:naryPr>
                        <m:sub>
                          <m:r>
                            <m:rPr>
                              <m:brk m:alnAt="24"/>
                            </m:rPr>
                            <a:rPr lang="en-US" i="1">
                              <a:solidFill>
                                <a:schemeClr val="tx1"/>
                              </a:solidFill>
                              <a:latin typeface="Cambria Math"/>
                            </a:rPr>
                            <m:t>0</m:t>
                          </m:r>
                        </m:sub>
                        <m:sup>
                          <m:r>
                            <a:rPr lang="en-US" i="1">
                              <a:solidFill>
                                <a:schemeClr val="tx1"/>
                              </a:solidFill>
                              <a:latin typeface="Cambria Math"/>
                            </a:rPr>
                            <m:t>𝑇</m:t>
                          </m:r>
                        </m:sup>
                        <m:e>
                          <m:r>
                            <a:rPr lang="en-US" b="1" i="1">
                              <a:solidFill>
                                <a:schemeClr val="tx1"/>
                              </a:solidFill>
                              <a:latin typeface="Cambria Math"/>
                            </a:rPr>
                            <m:t>𝑫𝑭</m:t>
                          </m:r>
                          <m:d>
                            <m:dPr>
                              <m:ctrlPr>
                                <a:rPr lang="en-US" b="1" i="1">
                                  <a:solidFill>
                                    <a:schemeClr val="tx1"/>
                                  </a:solidFill>
                                  <a:latin typeface="Cambria Math" panose="02040503050406030204" pitchFamily="18" charset="0"/>
                                </a:rPr>
                              </m:ctrlPr>
                            </m:dPr>
                            <m:e>
                              <m:r>
                                <a:rPr lang="en-US" b="1" i="1">
                                  <a:solidFill>
                                    <a:schemeClr val="tx1"/>
                                  </a:solidFill>
                                  <a:latin typeface="Cambria Math"/>
                                </a:rPr>
                                <m:t>𝒕</m:t>
                              </m:r>
                            </m:e>
                          </m:d>
                          <m:r>
                            <a:rPr lang="en-US" i="1">
                              <a:solidFill>
                                <a:schemeClr val="tx1"/>
                              </a:solidFill>
                              <a:latin typeface="Cambria Math"/>
                            </a:rPr>
                            <m:t>𝑑𝑃</m:t>
                          </m:r>
                          <m:d>
                            <m:dPr>
                              <m:ctrlPr>
                                <a:rPr lang="en-US" i="1">
                                  <a:solidFill>
                                    <a:schemeClr val="tx1"/>
                                  </a:solidFill>
                                  <a:latin typeface="Cambria Math" panose="02040503050406030204" pitchFamily="18" charset="0"/>
                                </a:rPr>
                              </m:ctrlPr>
                            </m:dPr>
                            <m:e>
                              <m:r>
                                <a:rPr lang="en-US" i="1">
                                  <a:solidFill>
                                    <a:schemeClr val="tx1"/>
                                  </a:solidFill>
                                  <a:latin typeface="Cambria Math"/>
                                </a:rPr>
                                <m:t>𝑡</m:t>
                              </m:r>
                            </m:e>
                          </m:d>
                          <m:r>
                            <a:rPr lang="en-US" i="1">
                              <a:solidFill>
                                <a:schemeClr val="tx1"/>
                              </a:solidFill>
                              <a:latin typeface="Cambria Math"/>
                            </a:rPr>
                            <m:t>−</m:t>
                          </m:r>
                          <m:r>
                            <a:rPr lang="en-US" i="1">
                              <a:solidFill>
                                <a:schemeClr val="tx1"/>
                              </a:solidFill>
                              <a:latin typeface="Cambria Math"/>
                            </a:rPr>
                            <m:t>𝑆</m:t>
                          </m:r>
                          <m:nary>
                            <m:naryPr>
                              <m:chr m:val="∑"/>
                              <m:ctrlPr>
                                <a:rPr lang="en-US" i="1">
                                  <a:solidFill>
                                    <a:schemeClr val="tx1"/>
                                  </a:solidFill>
                                  <a:latin typeface="Cambria Math" panose="02040503050406030204" pitchFamily="18" charset="0"/>
                                </a:rPr>
                              </m:ctrlPr>
                            </m:naryPr>
                            <m:sub>
                              <m:r>
                                <m:rPr>
                                  <m:brk m:alnAt="23"/>
                                </m:rPr>
                                <a:rPr lang="en-US" i="1">
                                  <a:solidFill>
                                    <a:schemeClr val="tx1"/>
                                  </a:solidFill>
                                  <a:latin typeface="Cambria Math"/>
                                </a:rPr>
                                <m:t>𝑖</m:t>
                              </m:r>
                              <m:r>
                                <a:rPr lang="en-US" i="1">
                                  <a:solidFill>
                                    <a:schemeClr val="tx1"/>
                                  </a:solidFill>
                                  <a:latin typeface="Cambria Math"/>
                                </a:rPr>
                                <m:t>=0</m:t>
                              </m:r>
                            </m:sub>
                            <m:sup>
                              <m:r>
                                <a:rPr lang="en-US" i="1">
                                  <a:solidFill>
                                    <a:schemeClr val="tx1"/>
                                  </a:solidFill>
                                  <a:latin typeface="Cambria Math"/>
                                </a:rPr>
                                <m:t>𝑁</m:t>
                              </m:r>
                            </m:sup>
                            <m:e>
                              <m:sSub>
                                <m:sSubPr>
                                  <m:ctrlPr>
                                    <a:rPr lang="en-US" i="1">
                                      <a:solidFill>
                                        <a:schemeClr val="tx1"/>
                                      </a:solidFill>
                                      <a:latin typeface="Cambria Math" panose="02040503050406030204" pitchFamily="18" charset="0"/>
                                    </a:rPr>
                                  </m:ctrlPr>
                                </m:sSubPr>
                                <m:e>
                                  <m:r>
                                    <a:rPr lang="en-US" i="1">
                                      <a:solidFill>
                                        <a:schemeClr val="tx1"/>
                                      </a:solidFill>
                                      <a:latin typeface="Cambria Math"/>
                                    </a:rPr>
                                    <m:t>𝜏</m:t>
                                  </m:r>
                                </m:e>
                                <m:sub>
                                  <m:r>
                                    <a:rPr lang="en-US" i="1">
                                      <a:solidFill>
                                        <a:schemeClr val="tx1"/>
                                      </a:solidFill>
                                      <a:latin typeface="Cambria Math"/>
                                    </a:rPr>
                                    <m:t>𝑖</m:t>
                                  </m:r>
                                </m:sub>
                              </m:sSub>
                              <m:r>
                                <a:rPr lang="en-US" b="1" i="1">
                                  <a:solidFill>
                                    <a:schemeClr val="tx1"/>
                                  </a:solidFill>
                                  <a:latin typeface="Cambria Math"/>
                                </a:rPr>
                                <m:t>𝑫</m:t>
                              </m:r>
                              <m:sSub>
                                <m:sSubPr>
                                  <m:ctrlPr>
                                    <a:rPr lang="en-US" b="1" i="1">
                                      <a:solidFill>
                                        <a:schemeClr val="tx1"/>
                                      </a:solidFill>
                                      <a:latin typeface="Cambria Math" panose="02040503050406030204" pitchFamily="18" charset="0"/>
                                    </a:rPr>
                                  </m:ctrlPr>
                                </m:sSubPr>
                                <m:e>
                                  <m:r>
                                    <a:rPr lang="en-US" b="1" i="1">
                                      <a:solidFill>
                                        <a:schemeClr val="tx1"/>
                                      </a:solidFill>
                                      <a:latin typeface="Cambria Math"/>
                                    </a:rPr>
                                    <m:t>𝑭</m:t>
                                  </m:r>
                                </m:e>
                                <m:sub>
                                  <m:r>
                                    <a:rPr lang="en-US" b="1" i="1">
                                      <a:solidFill>
                                        <a:schemeClr val="tx1"/>
                                      </a:solidFill>
                                      <a:latin typeface="Cambria Math"/>
                                    </a:rPr>
                                    <m:t>𝒊</m:t>
                                  </m:r>
                                </m:sub>
                              </m:sSub>
                              <m:r>
                                <a:rPr lang="en-US" i="1">
                                  <a:solidFill>
                                    <a:schemeClr val="tx1"/>
                                  </a:solidFill>
                                  <a:latin typeface="Cambria Math"/>
                                </a:rPr>
                                <m:t>∗(1−</m:t>
                              </m:r>
                              <m:r>
                                <a:rPr lang="en-US" i="1">
                                  <a:solidFill>
                                    <a:schemeClr val="tx1"/>
                                  </a:solidFill>
                                  <a:latin typeface="Cambria Math"/>
                                </a:rPr>
                                <m:t>𝑃</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a:rPr>
                                        <m:t>𝑡</m:t>
                                      </m:r>
                                    </m:e>
                                    <m:sub>
                                      <m:r>
                                        <a:rPr lang="en-US" i="1">
                                          <a:solidFill>
                                            <a:schemeClr val="tx1"/>
                                          </a:solidFill>
                                          <a:latin typeface="Cambria Math"/>
                                        </a:rPr>
                                        <m:t>𝑖</m:t>
                                      </m:r>
                                    </m:sub>
                                  </m:sSub>
                                </m:e>
                              </m:d>
                              <m:r>
                                <a:rPr lang="en-US" i="1">
                                  <a:solidFill>
                                    <a:schemeClr val="tx1"/>
                                  </a:solidFill>
                                  <a:latin typeface="Cambria Math"/>
                                </a:rPr>
                                <m:t>)</m:t>
                              </m:r>
                            </m:e>
                          </m:nary>
                        </m:e>
                      </m:nary>
                    </m:oMath>
                  </m:oMathPara>
                </a14:m>
                <a:endParaRPr lang="en-GB" dirty="0">
                  <a:solidFill>
                    <a:schemeClr val="tx1"/>
                  </a:solidFill>
                  <a:ea typeface="ヒラギノ角ゴ Pro W3"/>
                  <a:cs typeface="Geneva" pitchFamily="34" charset="0"/>
                </a:endParaRPr>
              </a:p>
              <a:p>
                <a:pPr marL="0" indent="0" algn="ctr">
                  <a:lnSpc>
                    <a:spcPct val="100000"/>
                  </a:lnSpc>
                  <a:buNone/>
                </a:pPr>
                <a:endParaRPr lang="en-US" sz="1400" dirty="0">
                  <a:solidFill>
                    <a:schemeClr val="tx1"/>
                  </a:solidFill>
                  <a:latin typeface="+mn-lt"/>
                  <a:ea typeface="ヒラギノ角ゴ Pro W3"/>
                  <a:cs typeface="Geneva" pitchFamily="34" charset="0"/>
                </a:endParaRPr>
              </a:p>
              <a:p>
                <a:pPr marL="0" indent="0" algn="ctr">
                  <a:buNone/>
                </a:pPr>
                <a:endParaRPr lang="en-US" sz="1400" dirty="0">
                  <a:solidFill>
                    <a:schemeClr val="tx1"/>
                  </a:solidFill>
                  <a:latin typeface="+mn-lt"/>
                  <a:ea typeface="ヒラギノ角ゴ Pro W3"/>
                  <a:cs typeface="Geneva" pitchFamily="34" charset="0"/>
                </a:endParaRPr>
              </a:p>
              <a:p>
                <a:pPr marL="0" indent="0" algn="ctr">
                  <a:lnSpc>
                    <a:spcPct val="100000"/>
                  </a:lnSpc>
                  <a:buNone/>
                </a:pPr>
                <a:endParaRPr lang="en-US" dirty="0">
                  <a:solidFill>
                    <a:schemeClr val="tx1"/>
                  </a:solidFill>
                  <a:latin typeface="+mn-lt"/>
                  <a:ea typeface="ヒラギノ角ゴ Pro W3"/>
                  <a:cs typeface="Geneva" pitchFamily="34" charset="0"/>
                </a:endParaRPr>
              </a:p>
            </p:txBody>
          </p:sp>
        </mc:Choice>
        <mc:Fallback xmlns="">
          <p:sp>
            <p:nvSpPr>
              <p:cNvPr id="10" name="Content Placeholder 2"/>
              <p:cNvSpPr>
                <a:spLocks noGrp="1" noRot="1" noChangeAspect="1" noMove="1" noResize="1" noEditPoints="1" noAdjustHandles="1" noChangeArrowheads="1" noChangeShapeType="1" noTextEdit="1"/>
              </p:cNvSpPr>
              <p:nvPr>
                <p:ph idx="4294967295"/>
              </p:nvPr>
            </p:nvSpPr>
            <p:spPr>
              <a:xfrm>
                <a:off x="4470400" y="1112837"/>
                <a:ext cx="3971925" cy="2057400"/>
              </a:xfrm>
              <a:prstGeom prst="rect">
                <a:avLst/>
              </a:prstGeom>
              <a:blipFill rotWithShape="1">
                <a:blip r:embed="rId6"/>
                <a:stretch>
                  <a:fillRect t="-4748"/>
                </a:stretch>
              </a:blipFill>
            </p:spPr>
            <p:txBody>
              <a:bodyPr/>
              <a:lstStyle/>
              <a:p>
                <a:r>
                  <a:rPr lang="en-US">
                    <a:noFill/>
                  </a:rPr>
                  <a:t> </a:t>
                </a:r>
              </a:p>
            </p:txBody>
          </p:sp>
        </mc:Fallback>
      </mc:AlternateContent>
      <p:sp>
        <p:nvSpPr>
          <p:cNvPr id="11" name="Content Placeholder 2"/>
          <p:cNvSpPr>
            <a:spLocks noGrp="1"/>
          </p:cNvSpPr>
          <p:nvPr>
            <p:ph idx="4294967295"/>
          </p:nvPr>
        </p:nvSpPr>
        <p:spPr>
          <a:xfrm>
            <a:off x="1034383" y="1112837"/>
            <a:ext cx="2520696" cy="457200"/>
          </a:xfrm>
          <a:prstGeom prst="rect">
            <a:avLst/>
          </a:prstGeom>
        </p:spPr>
        <p:txBody>
          <a:bodyPr lIns="0" tIns="0" rIns="0" bIns="0">
            <a:normAutofit/>
          </a:bodyPr>
          <a:lstStyle/>
          <a:p>
            <a:pPr marL="0" indent="0" algn="ctr">
              <a:lnSpc>
                <a:spcPct val="100000"/>
              </a:lnSpc>
              <a:buNone/>
            </a:pPr>
            <a:r>
              <a:rPr lang="en-US" sz="1400" b="1" dirty="0" smtClean="0">
                <a:solidFill>
                  <a:schemeClr val="accent1"/>
                </a:solidFill>
                <a:latin typeface="+mj-lt"/>
                <a:ea typeface="ヒラギノ角ゴ Pro W3"/>
                <a:cs typeface="Geneva" pitchFamily="34" charset="0"/>
              </a:rPr>
              <a:t>1. Observe Market Behavior</a:t>
            </a:r>
            <a:endParaRPr lang="en-US" sz="1400" dirty="0">
              <a:solidFill>
                <a:schemeClr val="tx1"/>
              </a:solidFill>
              <a:latin typeface="+mn-lt"/>
              <a:ea typeface="ヒラギノ角ゴ Pro W3"/>
              <a:cs typeface="Geneva" pitchFamily="34" charset="0"/>
            </a:endParaRPr>
          </a:p>
          <a:p>
            <a:pPr marL="0" indent="0" algn="ctr">
              <a:buNone/>
            </a:pPr>
            <a:endParaRPr lang="en-US" sz="1400" dirty="0">
              <a:solidFill>
                <a:schemeClr val="tx1"/>
              </a:solidFill>
              <a:latin typeface="+mn-lt"/>
              <a:ea typeface="ヒラギノ角ゴ Pro W3"/>
              <a:cs typeface="Geneva" pitchFamily="34" charset="0"/>
            </a:endParaRPr>
          </a:p>
          <a:p>
            <a:pPr marL="0" indent="0" algn="ctr">
              <a:lnSpc>
                <a:spcPct val="100000"/>
              </a:lnSpc>
              <a:buNone/>
            </a:pPr>
            <a:endParaRPr lang="en-US" dirty="0">
              <a:solidFill>
                <a:schemeClr val="tx1"/>
              </a:solidFill>
              <a:latin typeface="+mn-lt"/>
              <a:ea typeface="ヒラギノ角ゴ Pro W3"/>
              <a:cs typeface="Geneva" pitchFamily="34" charset="0"/>
            </a:endParaRP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662" y="1493836"/>
            <a:ext cx="3386138" cy="1821561"/>
          </a:xfrm>
          <a:prstGeom prst="rect">
            <a:avLst/>
          </a:prstGeom>
        </p:spPr>
      </p:pic>
      <p:sp>
        <p:nvSpPr>
          <p:cNvPr id="3" name="Rectangle 2"/>
          <p:cNvSpPr/>
          <p:nvPr/>
        </p:nvSpPr>
        <p:spPr>
          <a:xfrm>
            <a:off x="261558" y="626263"/>
            <a:ext cx="2133918" cy="369332"/>
          </a:xfrm>
          <a:prstGeom prst="rect">
            <a:avLst/>
          </a:prstGeom>
        </p:spPr>
        <p:txBody>
          <a:bodyPr wrap="none">
            <a:spAutoFit/>
          </a:bodyPr>
          <a:lstStyle/>
          <a:p>
            <a:r>
              <a:rPr lang="en-US" b="1" smtClean="0">
                <a:solidFill>
                  <a:schemeClr val="accent1"/>
                </a:solidFill>
                <a:ea typeface="ヒラギノ角ゴ Pro W3"/>
                <a:cs typeface="Geneva" pitchFamily="34" charset="0"/>
              </a:rPr>
              <a:t>How do we work?</a:t>
            </a:r>
            <a:endParaRPr lang="en-US" b="1" dirty="0">
              <a:solidFill>
                <a:schemeClr val="accent1"/>
              </a:solidFill>
              <a:ea typeface="ヒラギノ角ゴ Pro W3"/>
              <a:cs typeface="Geneva" pitchFamily="34" charset="0"/>
            </a:endParaRPr>
          </a:p>
        </p:txBody>
      </p:sp>
      <p:sp>
        <p:nvSpPr>
          <p:cNvPr id="4" name="Oval 3"/>
          <p:cNvSpPr/>
          <p:nvPr/>
        </p:nvSpPr>
        <p:spPr>
          <a:xfrm>
            <a:off x="4229798" y="913299"/>
            <a:ext cx="4453128" cy="27157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89099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Mathematical tools</a:t>
            </a:r>
            <a:endParaRPr lang="en-US" dirty="0"/>
          </a:p>
        </p:txBody>
      </p:sp>
      <p:sp>
        <p:nvSpPr>
          <p:cNvPr id="3" name="Content Placeholder 2"/>
          <p:cNvSpPr>
            <a:spLocks noGrp="1"/>
          </p:cNvSpPr>
          <p:nvPr>
            <p:ph idx="4294967295"/>
          </p:nvPr>
        </p:nvSpPr>
        <p:spPr>
          <a:xfrm>
            <a:off x="457200" y="1600200"/>
            <a:ext cx="4134255" cy="4525963"/>
          </a:xfrm>
          <a:prstGeom prst="rect">
            <a:avLst/>
          </a:prstGeom>
        </p:spPr>
        <p:txBody>
          <a:bodyPr/>
          <a:lstStyle/>
          <a:p>
            <a:pPr lvl="1"/>
            <a:r>
              <a:rPr lang="en-US" dirty="0" smtClean="0"/>
              <a:t>Stochastic calculus</a:t>
            </a:r>
          </a:p>
          <a:p>
            <a:pPr lvl="1"/>
            <a:r>
              <a:rPr lang="en-US" dirty="0"/>
              <a:t>PDEs i.e., finite differences methods</a:t>
            </a:r>
            <a:endParaRPr lang="en-US" dirty="0" smtClean="0"/>
          </a:p>
          <a:p>
            <a:pPr lvl="1"/>
            <a:r>
              <a:rPr lang="en-US" dirty="0" smtClean="0"/>
              <a:t>Monte Carlo methods</a:t>
            </a:r>
            <a:endParaRPr lang="en-US" dirty="0"/>
          </a:p>
        </p:txBody>
      </p:sp>
    </p:spTree>
    <p:custDataLst>
      <p:tags r:id="rId1"/>
    </p:custDataLst>
    <p:extLst>
      <p:ext uri="{BB962C8B-B14F-4D97-AF65-F5344CB8AC3E}">
        <p14:creationId xmlns:p14="http://schemas.microsoft.com/office/powerpoint/2010/main" val="3420606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mathematical applications</a:t>
            </a:r>
            <a:endParaRPr lang="en-US" dirty="0"/>
          </a:p>
        </p:txBody>
      </p:sp>
      <p:sp>
        <p:nvSpPr>
          <p:cNvPr id="3" name="Content Placeholder 2"/>
          <p:cNvSpPr>
            <a:spLocks noGrp="1"/>
          </p:cNvSpPr>
          <p:nvPr>
            <p:ph idx="4294967295"/>
          </p:nvPr>
        </p:nvSpPr>
        <p:spPr>
          <a:xfrm>
            <a:off x="457200" y="1593526"/>
            <a:ext cx="4134255" cy="4525963"/>
          </a:xfrm>
          <a:prstGeom prst="rect">
            <a:avLst/>
          </a:prstGeom>
        </p:spPr>
        <p:txBody>
          <a:bodyPr/>
          <a:lstStyle/>
          <a:p>
            <a:pPr lvl="1"/>
            <a:r>
              <a:rPr lang="en-US" dirty="0" smtClean="0"/>
              <a:t>Stochastic calculus</a:t>
            </a:r>
          </a:p>
          <a:p>
            <a:pPr lvl="1"/>
            <a:r>
              <a:rPr lang="en-US" dirty="0" smtClean="0"/>
              <a:t>PDEs i.e., finite differences methods</a:t>
            </a:r>
            <a:endParaRPr lang="en-US" dirty="0" smtClean="0"/>
          </a:p>
          <a:p>
            <a:pPr lvl="1"/>
            <a:r>
              <a:rPr lang="en-US" dirty="0" smtClean="0"/>
              <a:t>Monte Carlo methods</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4692429" y="1537748"/>
                <a:ext cx="4043009" cy="2888611"/>
              </a:xfrm>
              <a:prstGeom prst="rect">
                <a:avLst/>
              </a:prstGeom>
              <a:noFill/>
            </p:spPr>
            <p:txBody>
              <a:bodyPr wrap="square" rtlCol="0">
                <a:spAutoFit/>
              </a:bodyPr>
              <a:lstStyle/>
              <a:p>
                <a:r>
                  <a:rPr lang="en-US" u="sng" dirty="0" smtClean="0"/>
                  <a:t>Example #1:</a:t>
                </a:r>
              </a:p>
              <a:p>
                <a:endParaRPr lang="en-US" dirty="0" smtClean="0"/>
              </a:p>
              <a:p>
                <a:r>
                  <a:rPr lang="en-US" dirty="0" smtClean="0"/>
                  <a:t>Stock </a:t>
                </a:r>
                <a:r>
                  <a:rPr lang="en-US" dirty="0"/>
                  <a:t>price </a:t>
                </a:r>
                <a14:m>
                  <m:oMath xmlns:m="http://schemas.openxmlformats.org/officeDocument/2006/math">
                    <m:r>
                      <a:rPr lang="en-US" i="1">
                        <a:latin typeface="Cambria Math"/>
                        <a:ea typeface="Cambria Math" panose="02040503050406030204" pitchFamily="18" charset="0"/>
                      </a:rPr>
                      <m:t>𝑆</m:t>
                    </m:r>
                    <m:r>
                      <a:rPr lang="en-US" b="0" i="1" smtClean="0">
                        <a:latin typeface="Cambria Math"/>
                        <a:ea typeface="Cambria Math" panose="02040503050406030204" pitchFamily="18" charset="0"/>
                      </a:rPr>
                      <m:t>(</m:t>
                    </m:r>
                    <m:r>
                      <a:rPr lang="en-US" b="0" i="1" smtClean="0">
                        <a:latin typeface="Cambria Math"/>
                        <a:ea typeface="Cambria Math" panose="02040503050406030204" pitchFamily="18" charset="0"/>
                      </a:rPr>
                      <m:t>𝑡</m:t>
                    </m:r>
                    <m:r>
                      <a:rPr lang="en-US" b="0" i="1" smtClean="0">
                        <a:latin typeface="Cambria Math"/>
                        <a:ea typeface="Cambria Math" panose="02040503050406030204" pitchFamily="18" charset="0"/>
                      </a:rPr>
                      <m:t>)</m:t>
                    </m:r>
                  </m:oMath>
                </a14:m>
                <a:r>
                  <a:rPr lang="en-US" dirty="0" smtClean="0"/>
                  <a:t> is modelled  </a:t>
                </a:r>
                <a:r>
                  <a:rPr lang="en-US" dirty="0"/>
                  <a:t>as a generalized Wiener </a:t>
                </a:r>
                <a:r>
                  <a:rPr lang="en-US" dirty="0" smtClean="0"/>
                  <a:t>process (aka GBM):</a:t>
                </a:r>
              </a:p>
              <a:p>
                <a:pPr/>
                <a14:m>
                  <m:oMathPara xmlns:m="http://schemas.openxmlformats.org/officeDocument/2006/math">
                    <m:oMathParaPr>
                      <m:jc m:val="centerGroup"/>
                    </m:oMathParaPr>
                    <m:oMath xmlns:m="http://schemas.openxmlformats.org/officeDocument/2006/math">
                      <m:r>
                        <a:rPr lang="en-US" i="1">
                          <a:latin typeface="Cambria Math"/>
                          <a:ea typeface="Cambria Math" panose="02040503050406030204" pitchFamily="18" charset="0"/>
                        </a:rPr>
                        <m:t>𝑑𝑆</m:t>
                      </m:r>
                      <m:r>
                        <a:rPr lang="en-US" i="1">
                          <a:latin typeface="Cambria Math"/>
                          <a:ea typeface="Cambria Math" panose="02040503050406030204" pitchFamily="18" charset="0"/>
                        </a:rPr>
                        <m:t>=</m:t>
                      </m:r>
                      <m:r>
                        <a:rPr lang="en-US" i="1">
                          <a:latin typeface="Cambria Math"/>
                          <a:ea typeface="Cambria Math" panose="02040503050406030204" pitchFamily="18" charset="0"/>
                        </a:rPr>
                        <m:t>𝜇</m:t>
                      </m:r>
                      <m:r>
                        <a:rPr lang="en-US" i="1">
                          <a:latin typeface="Cambria Math"/>
                          <a:ea typeface="Cambria Math" panose="02040503050406030204" pitchFamily="18" charset="0"/>
                        </a:rPr>
                        <m:t>𝑆𝑑𝑡</m:t>
                      </m:r>
                      <m:r>
                        <a:rPr lang="en-US" i="1">
                          <a:latin typeface="Cambria Math"/>
                          <a:ea typeface="Cambria Math" panose="02040503050406030204" pitchFamily="18" charset="0"/>
                        </a:rPr>
                        <m:t>+</m:t>
                      </m:r>
                      <m:r>
                        <a:rPr lang="en-US" i="1">
                          <a:latin typeface="Cambria Math"/>
                          <a:ea typeface="Cambria Math" panose="02040503050406030204" pitchFamily="18" charset="0"/>
                        </a:rPr>
                        <m:t>𝜎</m:t>
                      </m:r>
                      <m:r>
                        <a:rPr lang="en-US" i="1">
                          <a:latin typeface="Cambria Math"/>
                          <a:ea typeface="Cambria Math" panose="02040503050406030204" pitchFamily="18" charset="0"/>
                        </a:rPr>
                        <m:t>𝑆𝑑𝑧</m:t>
                      </m:r>
                    </m:oMath>
                  </m:oMathPara>
                </a14:m>
                <a:endParaRPr lang="en-US" dirty="0"/>
              </a:p>
              <a:p>
                <a:endParaRPr lang="en-US" dirty="0" smtClean="0"/>
              </a:p>
              <a:p>
                <a:r>
                  <a:rPr lang="en-US" dirty="0" smtClean="0"/>
                  <a:t>One can also discretize the </a:t>
                </a:r>
                <a:r>
                  <a:rPr lang="en-US" dirty="0"/>
                  <a:t>process</a:t>
                </a:r>
                <a:r>
                  <a:rPr lang="en-US" dirty="0" smtClean="0"/>
                  <a:t>:</a:t>
                </a:r>
              </a:p>
              <a:p>
                <a:pPr/>
                <a14:m>
                  <m:oMathPara xmlns:m="http://schemas.openxmlformats.org/officeDocument/2006/math">
                    <m:oMathParaPr>
                      <m:jc m:val="centerGroup"/>
                    </m:oMathParaPr>
                    <m:oMath xmlns:m="http://schemas.openxmlformats.org/officeDocument/2006/math">
                      <m:r>
                        <a:rPr lang="en-US" i="1">
                          <a:latin typeface="Cambria Math"/>
                          <a:ea typeface="Cambria Math" panose="02040503050406030204" pitchFamily="18" charset="0"/>
                        </a:rPr>
                        <m:t>𝑆</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a:ea typeface="Cambria Math" panose="02040503050406030204" pitchFamily="18" charset="0"/>
                            </a:rPr>
                            <m:t>𝑡</m:t>
                          </m:r>
                          <m:r>
                            <a:rPr lang="en-US" b="0" i="1" smtClean="0">
                              <a:latin typeface="Cambria Math"/>
                              <a:ea typeface="Cambria Math" panose="02040503050406030204" pitchFamily="18" charset="0"/>
                            </a:rPr>
                            <m:t>+</m:t>
                          </m:r>
                          <m:r>
                            <m:rPr>
                              <m:sty m:val="p"/>
                            </m:rPr>
                            <a:rPr lang="en-US" b="0" i="0" smtClean="0">
                              <a:latin typeface="Cambria Math"/>
                              <a:ea typeface="Cambria Math" panose="02040503050406030204" pitchFamily="18" charset="0"/>
                            </a:rPr>
                            <m:t>Δ</m:t>
                          </m:r>
                          <m:r>
                            <a:rPr lang="en-US" b="0" i="1" smtClean="0">
                              <a:latin typeface="Cambria Math"/>
                              <a:ea typeface="Cambria Math" panose="02040503050406030204" pitchFamily="18" charset="0"/>
                            </a:rPr>
                            <m:t>𝑡</m:t>
                          </m:r>
                        </m:e>
                      </m:d>
                      <m:r>
                        <a:rPr lang="en-US" b="0" i="1" smtClean="0">
                          <a:latin typeface="Cambria Math"/>
                          <a:ea typeface="Cambria Math" panose="02040503050406030204" pitchFamily="18" charset="0"/>
                        </a:rPr>
                        <m:t>−</m:t>
                      </m:r>
                      <m:r>
                        <a:rPr lang="en-US" b="0" i="1" smtClean="0">
                          <a:latin typeface="Cambria Math"/>
                          <a:ea typeface="Cambria Math" panose="02040503050406030204" pitchFamily="18" charset="0"/>
                        </a:rPr>
                        <m:t>𝑆</m:t>
                      </m:r>
                      <m:r>
                        <a:rPr lang="en-US" b="0" i="1" smtClean="0">
                          <a:latin typeface="Cambria Math"/>
                          <a:ea typeface="Cambria Math" panose="02040503050406030204" pitchFamily="18" charset="0"/>
                        </a:rPr>
                        <m:t>(</m:t>
                      </m:r>
                      <m:r>
                        <a:rPr lang="en-US" b="0" i="1" smtClean="0">
                          <a:latin typeface="Cambria Math"/>
                          <a:ea typeface="Cambria Math" panose="02040503050406030204" pitchFamily="18" charset="0"/>
                        </a:rPr>
                        <m:t>𝑡</m:t>
                      </m:r>
                      <m:r>
                        <a:rPr lang="en-US" b="0" i="1" smtClean="0">
                          <a:latin typeface="Cambria Math"/>
                          <a:ea typeface="Cambria Math" panose="02040503050406030204" pitchFamily="18" charset="0"/>
                        </a:rPr>
                        <m:t>)=</m:t>
                      </m:r>
                      <m:r>
                        <a:rPr lang="en-US" i="1">
                          <a:latin typeface="Cambria Math"/>
                          <a:ea typeface="Cambria Math" panose="02040503050406030204" pitchFamily="18" charset="0"/>
                        </a:rPr>
                        <m:t>𝜇</m:t>
                      </m:r>
                      <m:r>
                        <a:rPr lang="en-US" i="1">
                          <a:latin typeface="Cambria Math"/>
                          <a:ea typeface="Cambria Math" panose="02040503050406030204" pitchFamily="18" charset="0"/>
                        </a:rPr>
                        <m:t>𝑆</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a:ea typeface="Cambria Math" panose="02040503050406030204" pitchFamily="18" charset="0"/>
                            </a:rPr>
                            <m:t>𝑡</m:t>
                          </m:r>
                        </m:e>
                      </m:d>
                      <m:r>
                        <m:rPr>
                          <m:sty m:val="p"/>
                        </m:rPr>
                        <a:rPr lang="en-US" b="0" i="0" smtClean="0">
                          <a:latin typeface="Cambria Math"/>
                          <a:ea typeface="Cambria Math" panose="02040503050406030204" pitchFamily="18" charset="0"/>
                        </a:rPr>
                        <m:t>Δ</m:t>
                      </m:r>
                      <m:r>
                        <a:rPr lang="en-US" i="1">
                          <a:latin typeface="Cambria Math"/>
                          <a:ea typeface="Cambria Math" panose="02040503050406030204" pitchFamily="18" charset="0"/>
                        </a:rPr>
                        <m:t>𝑡</m:t>
                      </m:r>
                      <m:r>
                        <a:rPr lang="en-US" i="1">
                          <a:latin typeface="Cambria Math"/>
                          <a:ea typeface="Cambria Math" panose="02040503050406030204" pitchFamily="18" charset="0"/>
                        </a:rPr>
                        <m:t>+</m:t>
                      </m:r>
                      <m:r>
                        <a:rPr lang="en-US" i="1">
                          <a:latin typeface="Cambria Math"/>
                          <a:ea typeface="Cambria Math" panose="02040503050406030204" pitchFamily="18" charset="0"/>
                        </a:rPr>
                        <m:t>𝜎</m:t>
                      </m:r>
                      <m:r>
                        <a:rPr lang="en-US" i="1">
                          <a:latin typeface="Cambria Math"/>
                          <a:ea typeface="Cambria Math" panose="02040503050406030204" pitchFamily="18" charset="0"/>
                        </a:rPr>
                        <m:t>𝑆</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a:ea typeface="Cambria Math" panose="02040503050406030204" pitchFamily="18" charset="0"/>
                            </a:rPr>
                            <m:t>𝑡</m:t>
                          </m:r>
                        </m:e>
                      </m:d>
                      <m:r>
                        <a:rPr lang="en-US" b="0" i="1" smtClean="0">
                          <a:latin typeface="Cambria Math"/>
                          <a:ea typeface="Cambria Math" panose="02040503050406030204" pitchFamily="18" charset="0"/>
                        </a:rPr>
                        <m:t>𝜖</m:t>
                      </m:r>
                      <m:rad>
                        <m:radPr>
                          <m:degHide m:val="on"/>
                          <m:ctrlPr>
                            <a:rPr lang="en-US" b="0" i="1" smtClean="0">
                              <a:latin typeface="Cambria Math" panose="02040503050406030204" pitchFamily="18" charset="0"/>
                              <a:ea typeface="Cambria Math" panose="02040503050406030204" pitchFamily="18" charset="0"/>
                            </a:rPr>
                          </m:ctrlPr>
                        </m:radPr>
                        <m:deg/>
                        <m:e>
                          <m:r>
                            <m:rPr>
                              <m:sty m:val="p"/>
                            </m:rPr>
                            <a:rPr lang="en-US" b="0" i="0" smtClean="0">
                              <a:latin typeface="Cambria Math"/>
                              <a:ea typeface="Cambria Math" panose="02040503050406030204" pitchFamily="18" charset="0"/>
                            </a:rPr>
                            <m:t>Δ</m:t>
                          </m:r>
                          <m:r>
                            <a:rPr lang="en-US" b="0" i="1" smtClean="0">
                              <a:latin typeface="Cambria Math"/>
                              <a:ea typeface="Cambria Math" panose="02040503050406030204" pitchFamily="18" charset="0"/>
                            </a:rPr>
                            <m:t>𝑡</m:t>
                          </m:r>
                        </m:e>
                      </m:rad>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4692429" y="1537748"/>
                <a:ext cx="4043009" cy="2888611"/>
              </a:xfrm>
              <a:prstGeom prst="rect">
                <a:avLst/>
              </a:prstGeom>
              <a:blipFill>
                <a:blip r:embed="rId4"/>
                <a:stretch>
                  <a:fillRect l="-1357" t="-1055" b="-844"/>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178163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Mathematical Example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4294967295"/>
              </p:nvPr>
            </p:nvSpPr>
            <p:spPr>
              <a:xfrm>
                <a:off x="141288" y="1295400"/>
                <a:ext cx="8861425" cy="5029200"/>
              </a:xfrm>
              <a:prstGeom prst="rect">
                <a:avLst/>
              </a:prstGeom>
            </p:spPr>
            <p:txBody>
              <a:bodyPr>
                <a:normAutofit/>
              </a:bodyPr>
              <a:lstStyle/>
              <a:p>
                <a:pPr marL="0" indent="0">
                  <a:buNone/>
                </a:pPr>
                <a:r>
                  <a:rPr lang="en-US" sz="2000" u="sng" dirty="0" smtClean="0">
                    <a:latin typeface="Cambria Math"/>
                  </a:rPr>
                  <a:t>Example #2:</a:t>
                </a:r>
              </a:p>
              <a:p>
                <a:r>
                  <a:rPr lang="en-US" sz="2000" dirty="0" smtClean="0"/>
                  <a:t>Price a European Call option, where the Stock </a:t>
                </a:r>
                <a:r>
                  <a:rPr lang="en-US" sz="2000" dirty="0"/>
                  <a:t>price </a:t>
                </a:r>
                <a14:m>
                  <m:oMath xmlns:m="http://schemas.openxmlformats.org/officeDocument/2006/math">
                    <m:r>
                      <a:rPr lang="en-US" sz="2000" i="1">
                        <a:latin typeface="Cambria Math"/>
                        <a:ea typeface="Cambria Math" panose="02040503050406030204" pitchFamily="18" charset="0"/>
                      </a:rPr>
                      <m:t>𝑆</m:t>
                    </m:r>
                    <m:r>
                      <a:rPr lang="en-US" sz="2000" i="1">
                        <a:latin typeface="Cambria Math"/>
                        <a:ea typeface="Cambria Math" panose="02040503050406030204" pitchFamily="18" charset="0"/>
                      </a:rPr>
                      <m:t>(</m:t>
                    </m:r>
                    <m:r>
                      <a:rPr lang="en-US" sz="2000" i="1">
                        <a:latin typeface="Cambria Math"/>
                        <a:ea typeface="Cambria Math" panose="02040503050406030204" pitchFamily="18" charset="0"/>
                      </a:rPr>
                      <m:t>𝑡</m:t>
                    </m:r>
                    <m:r>
                      <a:rPr lang="en-US" sz="2000" i="1">
                        <a:latin typeface="Cambria Math"/>
                        <a:ea typeface="Cambria Math" panose="02040503050406030204" pitchFamily="18" charset="0"/>
                      </a:rPr>
                      <m:t>)</m:t>
                    </m:r>
                  </m:oMath>
                </a14:m>
                <a:r>
                  <a:rPr lang="en-US" sz="2000" dirty="0"/>
                  <a:t> is modelled  a</a:t>
                </a:r>
                <a:r>
                  <a:rPr lang="en-US" sz="2000" dirty="0" smtClean="0"/>
                  <a:t>s follows:</a:t>
                </a:r>
              </a:p>
              <a:p>
                <a:pPr marL="0" indent="0">
                  <a:buNone/>
                </a:pPr>
                <a14:m>
                  <m:oMathPara xmlns:m="http://schemas.openxmlformats.org/officeDocument/2006/math">
                    <m:oMathParaPr>
                      <m:jc m:val="centerGroup"/>
                    </m:oMathParaPr>
                    <m:oMath xmlns:m="http://schemas.openxmlformats.org/officeDocument/2006/math">
                      <m:r>
                        <a:rPr lang="en-US" sz="2000" i="1">
                          <a:latin typeface="Cambria Math"/>
                          <a:ea typeface="Cambria Math" panose="02040503050406030204" pitchFamily="18" charset="0"/>
                        </a:rPr>
                        <m:t>𝑑</m:t>
                      </m:r>
                      <m:sSub>
                        <m:sSubPr>
                          <m:ctrlPr>
                            <a:rPr lang="en-US" sz="2000" b="0" i="1" smtClean="0">
                              <a:latin typeface="Cambria Math" panose="02040503050406030204" pitchFamily="18" charset="0"/>
                              <a:ea typeface="Cambria Math" panose="02040503050406030204" pitchFamily="18" charset="0"/>
                            </a:rPr>
                          </m:ctrlPr>
                        </m:sSubPr>
                        <m:e>
                          <m:r>
                            <a:rPr lang="en-US" sz="2000" i="1">
                              <a:latin typeface="Cambria Math"/>
                              <a:ea typeface="Cambria Math" panose="02040503050406030204" pitchFamily="18" charset="0"/>
                            </a:rPr>
                            <m:t>𝑆</m:t>
                          </m:r>
                        </m:e>
                        <m:sub>
                          <m:r>
                            <a:rPr lang="en-US" sz="2000" b="0" i="1" smtClean="0">
                              <a:latin typeface="Cambria Math" panose="02040503050406030204" pitchFamily="18" charset="0"/>
                              <a:ea typeface="Cambria Math" panose="02040503050406030204" pitchFamily="18" charset="0"/>
                            </a:rPr>
                            <m:t>𝑡</m:t>
                          </m:r>
                        </m:sub>
                      </m:sSub>
                      <m:r>
                        <a:rPr lang="en-US" sz="2000" i="1">
                          <a:latin typeface="Cambria Math"/>
                          <a:ea typeface="Cambria Math" panose="02040503050406030204" pitchFamily="18" charset="0"/>
                        </a:rPr>
                        <m:t>=</m:t>
                      </m:r>
                      <m:r>
                        <a:rPr lang="en-US" sz="2000" i="1">
                          <a:latin typeface="Cambria Math"/>
                          <a:ea typeface="Cambria Math" panose="02040503050406030204" pitchFamily="18" charset="0"/>
                        </a:rPr>
                        <m:t>𝜇</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𝑡</m:t>
                          </m:r>
                        </m:e>
                      </m:d>
                      <m:sSub>
                        <m:sSubPr>
                          <m:ctrlPr>
                            <a:rPr lang="en-US" sz="2000" b="0" i="1" smtClean="0">
                              <a:latin typeface="Cambria Math" panose="02040503050406030204" pitchFamily="18" charset="0"/>
                              <a:ea typeface="Cambria Math" panose="02040503050406030204" pitchFamily="18" charset="0"/>
                            </a:rPr>
                          </m:ctrlPr>
                        </m:sSubPr>
                        <m:e>
                          <m:r>
                            <a:rPr lang="en-US" sz="2000" i="1">
                              <a:latin typeface="Cambria Math"/>
                              <a:ea typeface="Cambria Math" panose="02040503050406030204" pitchFamily="18" charset="0"/>
                            </a:rPr>
                            <m:t>𝑆</m:t>
                          </m:r>
                        </m:e>
                        <m:sub>
                          <m:r>
                            <a:rPr lang="en-US" sz="2000" b="0" i="1" smtClean="0">
                              <a:latin typeface="Cambria Math" panose="02040503050406030204" pitchFamily="18" charset="0"/>
                              <a:ea typeface="Cambria Math" panose="02040503050406030204" pitchFamily="18" charset="0"/>
                            </a:rPr>
                            <m:t>𝑡</m:t>
                          </m:r>
                        </m:sub>
                      </m:sSub>
                      <m:r>
                        <a:rPr lang="en-US" sz="2000" i="1">
                          <a:latin typeface="Cambria Math"/>
                          <a:ea typeface="Cambria Math" panose="02040503050406030204" pitchFamily="18" charset="0"/>
                        </a:rPr>
                        <m:t>𝑑𝑡</m:t>
                      </m:r>
                      <m:r>
                        <a:rPr lang="en-US" sz="2000" i="1">
                          <a:latin typeface="Cambria Math"/>
                          <a:ea typeface="Cambria Math" panose="02040503050406030204" pitchFamily="18" charset="0"/>
                        </a:rPr>
                        <m:t>+</m:t>
                      </m:r>
                      <m:r>
                        <a:rPr lang="en-US" sz="2000" i="1" smtClean="0">
                          <a:latin typeface="Cambria Math"/>
                          <a:ea typeface="Cambria Math" panose="02040503050406030204" pitchFamily="18" charset="0"/>
                        </a:rPr>
                        <m:t>𝜎</m:t>
                      </m:r>
                      <m:sSub>
                        <m:sSubPr>
                          <m:ctrlPr>
                            <a:rPr lang="en-US" sz="2000" b="0" i="1" smtClean="0">
                              <a:latin typeface="Cambria Math" panose="02040503050406030204" pitchFamily="18" charset="0"/>
                              <a:ea typeface="Cambria Math" panose="02040503050406030204" pitchFamily="18" charset="0"/>
                            </a:rPr>
                          </m:ctrlPr>
                        </m:sSubPr>
                        <m:e>
                          <m:r>
                            <a:rPr lang="en-US" sz="2000" i="1" smtClean="0">
                              <a:latin typeface="Cambria Math"/>
                              <a:ea typeface="Cambria Math" panose="02040503050406030204" pitchFamily="18" charset="0"/>
                            </a:rPr>
                            <m:t>𝑆</m:t>
                          </m:r>
                        </m:e>
                        <m:sub>
                          <m:r>
                            <a:rPr lang="en-US" sz="2000" b="0" i="1" smtClean="0">
                              <a:latin typeface="Cambria Math" panose="02040503050406030204" pitchFamily="18" charset="0"/>
                              <a:ea typeface="Cambria Math" panose="02040503050406030204" pitchFamily="18" charset="0"/>
                            </a:rPr>
                            <m:t>𝑡</m:t>
                          </m:r>
                        </m:sub>
                      </m:sSub>
                      <m:r>
                        <a:rPr lang="en-US" sz="2000" i="1" smtClean="0">
                          <a:latin typeface="Cambria Math"/>
                          <a:ea typeface="Cambria Math" panose="02040503050406030204" pitchFamily="18" charset="0"/>
                        </a:rPr>
                        <m:t>𝑑</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𝑤</m:t>
                          </m:r>
                        </m:e>
                        <m:sub>
                          <m:r>
                            <a:rPr lang="en-US" sz="2000" b="0" i="1" smtClean="0">
                              <a:latin typeface="Cambria Math" panose="02040503050406030204" pitchFamily="18" charset="0"/>
                              <a:ea typeface="Cambria Math" panose="02040503050406030204" pitchFamily="18" charset="0"/>
                            </a:rPr>
                            <m:t>𝑡</m:t>
                          </m:r>
                        </m:sub>
                      </m:sSub>
                      <m:r>
                        <a:rPr lang="en-US" sz="2000" b="0" i="1" smtClean="0">
                          <a:latin typeface="Cambria Math" panose="02040503050406030204" pitchFamily="18" charset="0"/>
                          <a:ea typeface="Cambria Math" panose="02040503050406030204" pitchFamily="18" charset="0"/>
                        </a:rPr>
                        <m:t>                             (1)</m:t>
                      </m:r>
                    </m:oMath>
                  </m:oMathPara>
                </a14:m>
                <a:endParaRPr lang="en-US" sz="2000" dirty="0" smtClean="0"/>
              </a:p>
              <a:p>
                <a:pPr marL="0" indent="0">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𝜏</m:t>
                              </m:r>
                            </m:e>
                            <m:sup>
                              <m:r>
                                <a:rPr lang="en-US" sz="2000" b="0" i="1" smtClean="0">
                                  <a:latin typeface="Cambria Math" panose="02040503050406030204" pitchFamily="18" charset="0"/>
                                  <a:ea typeface="Cambria Math" panose="02040503050406030204" pitchFamily="18" charset="0"/>
                                </a:rPr>
                                <m:t>+</m:t>
                              </m:r>
                            </m:sup>
                          </m:sSup>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𝜏</m:t>
                              </m:r>
                            </m:e>
                            <m:sup>
                              <m:r>
                                <a:rPr lang="en-US" sz="2000" b="0" i="1" smtClean="0">
                                  <a:latin typeface="Cambria Math" panose="02040503050406030204" pitchFamily="18" charset="0"/>
                                  <a:ea typeface="Cambria Math" panose="02040503050406030204" pitchFamily="18" charset="0"/>
                                </a:rPr>
                                <m:t>−</m:t>
                              </m:r>
                            </m:sup>
                          </m:sSup>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ea typeface="Cambria Math" panose="02040503050406030204" pitchFamily="18" charset="0"/>
                            </a:rPr>
                            <m:t>𝜏</m:t>
                          </m:r>
                        </m:sub>
                      </m:sSub>
                      <m:r>
                        <a:rPr lang="en-US" sz="2000" b="0" i="1" smtClean="0">
                          <a:latin typeface="Cambria Math" panose="02040503050406030204" pitchFamily="18" charset="0"/>
                        </a:rPr>
                        <m:t>                                                  (2)</m:t>
                      </m:r>
                    </m:oMath>
                  </m:oMathPara>
                </a14:m>
                <a:endParaRPr lang="en-US" sz="2000" dirty="0"/>
              </a:p>
              <a:p>
                <a:r>
                  <a:rPr lang="en-US" sz="2000" dirty="0" smtClean="0">
                    <a:latin typeface="Cambria Math"/>
                  </a:rPr>
                  <a:t>Semi-Closed form </a:t>
                </a:r>
                <a:r>
                  <a:rPr lang="en-US" sz="2000" dirty="0" smtClean="0">
                    <a:latin typeface="Cambria Math"/>
                  </a:rPr>
                  <a:t>solution</a:t>
                </a:r>
                <a:endParaRPr lang="en-US" sz="2000" dirty="0" smtClean="0">
                  <a:latin typeface="Cambria Math"/>
                </a:endParaRPr>
              </a:p>
              <a:p>
                <a:r>
                  <a:rPr lang="en-US" sz="2000" dirty="0" smtClean="0">
                    <a:latin typeface="Cambria Math"/>
                  </a:rPr>
                  <a:t>Fokker-Plank equation of probability density function of logarithm of (1)</a:t>
                </a:r>
              </a:p>
              <a:p>
                <a:pPr marL="0" indent="0">
                  <a:buNone/>
                </a:pPr>
                <a:endParaRPr lang="en-US" sz="2000" dirty="0">
                  <a:latin typeface="Cambria Math"/>
                </a:endParaRP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r>
                            <a:rPr lang="en-US" i="1">
                              <a:latin typeface="Cambria Math"/>
                              <a:ea typeface="Cambria Math" panose="02040503050406030204" pitchFamily="18" charset="0"/>
                            </a:rPr>
                            <m:t>𝜇</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sSup>
                            <m:sSupPr>
                              <m:ctrlPr>
                                <a:rPr lang="en-US" i="1">
                                  <a:latin typeface="Cambria Math" panose="02040503050406030204" pitchFamily="18" charset="0"/>
                                  <a:ea typeface="Cambria Math" panose="02040503050406030204" pitchFamily="18" charset="0"/>
                                </a:rPr>
                              </m:ctrlPr>
                            </m:sSupPr>
                            <m:e>
                              <m:r>
                                <a:rPr lang="en-US" i="1">
                                  <a:latin typeface="Cambria Math"/>
                                  <a:ea typeface="Cambria Math" panose="02040503050406030204" pitchFamily="18" charset="0"/>
                                </a:rPr>
                                <m:t>𝜎</m:t>
                              </m:r>
                            </m:e>
                            <m:sup>
                              <m:r>
                                <a:rPr lang="en-US" i="1">
                                  <a:latin typeface="Cambria Math" panose="02040503050406030204" pitchFamily="18" charset="0"/>
                                  <a:ea typeface="Cambria Math" panose="02040503050406030204" pitchFamily="18" charset="0"/>
                                </a:rPr>
                                <m:t>2</m:t>
                              </m:r>
                            </m:sup>
                          </m:sSup>
                        </m:e>
                      </m:d>
                      <m:f>
                        <m:fPr>
                          <m:ctrlPr>
                            <a:rPr lang="en-US" i="1">
                              <a:latin typeface="Cambria Math" panose="02040503050406030204" pitchFamily="18" charset="0"/>
                            </a:rPr>
                          </m:ctrlPr>
                        </m:fPr>
                        <m:num>
                          <m:r>
                            <a:rPr lang="en-US" i="1">
                              <a:latin typeface="Cambria Math" panose="02040503050406030204" pitchFamily="18" charset="0"/>
                            </a:rPr>
                            <m:t>𝜕</m:t>
                          </m:r>
                        </m:num>
                        <m:den>
                          <m:r>
                            <a:rPr lang="en-US" i="1">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ea typeface="Cambria Math" panose="02040503050406030204" pitchFamily="18" charset="0"/>
                            </a:rPr>
                          </m:ctrlPr>
                        </m:sSupPr>
                        <m:e>
                          <m:r>
                            <a:rPr lang="en-US" i="1">
                              <a:latin typeface="Cambria Math"/>
                              <a:ea typeface="Cambria Math" panose="02040503050406030204" pitchFamily="18" charset="0"/>
                            </a:rPr>
                            <m:t>𝜎</m:t>
                          </m:r>
                        </m:e>
                        <m:sup>
                          <m:r>
                            <a:rPr lang="en-US" i="1">
                              <a:latin typeface="Cambria Math" panose="02040503050406030204" pitchFamily="18" charset="0"/>
                              <a:ea typeface="Cambria Math" panose="02040503050406030204" pitchFamily="18" charset="0"/>
                            </a:rPr>
                            <m:t>2</m:t>
                          </m:r>
                        </m:sup>
                      </m:sSup>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num>
                        <m:den>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den>
                      </m:f>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𝑡</m:t>
                          </m:r>
                        </m:e>
                      </m:d>
                    </m:oMath>
                  </m:oMathPara>
                </a14:m>
                <a:endParaRPr lang="en-US" sz="2000" u="sng" dirty="0" smtClean="0">
                  <a:latin typeface="Cambria Math"/>
                </a:endParaRPr>
              </a:p>
              <a:p>
                <a:pPr marL="0" indent="0">
                  <a:buNone/>
                </a:pPr>
                <a:r>
                  <a:rPr lang="en-US" sz="2000" u="sng" dirty="0" smtClean="0">
                    <a:latin typeface="Cambria Math"/>
                  </a:rPr>
                  <a:t>Defining our first Differential operator: </a:t>
                </a:r>
              </a:p>
              <a:p>
                <a:pPr marL="0" indent="0">
                  <a:buNone/>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ℋ</m:t>
                      </m:r>
                      <m:r>
                        <a:rPr lang="en-US" sz="1800" b="0" i="1" smtClean="0">
                          <a:latin typeface="Cambria Math" panose="02040503050406030204" pitchFamily="18" charset="0"/>
                          <a:ea typeface="Cambria Math" panose="02040503050406030204" pitchFamily="18" charset="0"/>
                        </a:rPr>
                        <m:t>:</m:t>
                      </m:r>
                      <m:r>
                        <a:rPr lang="en-US" sz="1800" b="0" i="0" smtClean="0">
                          <a:latin typeface="Cambria Math" panose="02040503050406030204" pitchFamily="18" charset="0"/>
                        </a:rPr>
                        <m:t>=</m:t>
                      </m:r>
                      <m:r>
                        <a:rPr lang="en-US" sz="1800" i="1">
                          <a:latin typeface="Cambria Math" panose="02040503050406030204" pitchFamily="18" charset="0"/>
                        </a:rPr>
                        <m:t>−</m:t>
                      </m:r>
                      <m:d>
                        <m:dPr>
                          <m:ctrlPr>
                            <a:rPr lang="en-US" sz="1800" i="1">
                              <a:latin typeface="Cambria Math" panose="02040503050406030204" pitchFamily="18" charset="0"/>
                              <a:ea typeface="Cambria Math" panose="02040503050406030204" pitchFamily="18" charset="0"/>
                            </a:rPr>
                          </m:ctrlPr>
                        </m:dPr>
                        <m:e>
                          <m:r>
                            <a:rPr lang="en-US" sz="1800" i="1">
                              <a:latin typeface="Cambria Math"/>
                              <a:ea typeface="Cambria Math" panose="02040503050406030204" pitchFamily="18" charset="0"/>
                            </a:rPr>
                            <m:t>𝜇</m:t>
                          </m:r>
                          <m:d>
                            <m:dPr>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𝑡</m:t>
                              </m:r>
                            </m:e>
                          </m:d>
                          <m:r>
                            <a:rPr lang="en-US" sz="1800" i="1">
                              <a:latin typeface="Cambria Math" panose="02040503050406030204" pitchFamily="18" charset="0"/>
                              <a:ea typeface="Cambria Math" panose="02040503050406030204" pitchFamily="18" charset="0"/>
                            </a:rPr>
                            <m:t>−</m:t>
                          </m:r>
                          <m:f>
                            <m:fPr>
                              <m:ctrlPr>
                                <a:rPr lang="en-US" sz="1800" i="1">
                                  <a:latin typeface="Cambria Math" panose="02040503050406030204" pitchFamily="18" charset="0"/>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1</m:t>
                              </m:r>
                            </m:num>
                            <m:den>
                              <m:r>
                                <a:rPr lang="en-US" sz="1800" i="1">
                                  <a:latin typeface="Cambria Math" panose="02040503050406030204" pitchFamily="18" charset="0"/>
                                  <a:ea typeface="Cambria Math" panose="02040503050406030204" pitchFamily="18" charset="0"/>
                                </a:rPr>
                                <m:t>2</m:t>
                              </m:r>
                            </m:den>
                          </m:f>
                          <m:sSup>
                            <m:sSupPr>
                              <m:ctrlPr>
                                <a:rPr lang="en-US" sz="1800" i="1">
                                  <a:latin typeface="Cambria Math" panose="02040503050406030204" pitchFamily="18" charset="0"/>
                                  <a:ea typeface="Cambria Math" panose="02040503050406030204" pitchFamily="18" charset="0"/>
                                </a:rPr>
                              </m:ctrlPr>
                            </m:sSupPr>
                            <m:e>
                              <m:r>
                                <a:rPr lang="en-US" sz="1800" i="1">
                                  <a:latin typeface="Cambria Math"/>
                                  <a:ea typeface="Cambria Math" panose="02040503050406030204" pitchFamily="18" charset="0"/>
                                </a:rPr>
                                <m:t>𝜎</m:t>
                              </m:r>
                            </m:e>
                            <m:sup>
                              <m:r>
                                <a:rPr lang="en-US" sz="1800" i="1">
                                  <a:latin typeface="Cambria Math" panose="02040503050406030204" pitchFamily="18" charset="0"/>
                                  <a:ea typeface="Cambria Math" panose="02040503050406030204" pitchFamily="18" charset="0"/>
                                </a:rPr>
                                <m:t>2</m:t>
                              </m:r>
                            </m:sup>
                          </m:sSup>
                        </m:e>
                      </m:d>
                      <m:f>
                        <m:fPr>
                          <m:ctrlPr>
                            <a:rPr lang="en-US" sz="1800" i="1">
                              <a:latin typeface="Cambria Math" panose="02040503050406030204" pitchFamily="18" charset="0"/>
                            </a:rPr>
                          </m:ctrlPr>
                        </m:fPr>
                        <m:num>
                          <m:r>
                            <a:rPr lang="en-US" sz="1800" i="1">
                              <a:latin typeface="Cambria Math" panose="02040503050406030204" pitchFamily="18" charset="0"/>
                            </a:rPr>
                            <m:t>𝜕</m:t>
                          </m:r>
                        </m:num>
                        <m:den>
                          <m:r>
                            <a:rPr lang="en-US" sz="1800" i="1">
                              <a:latin typeface="Cambria Math" panose="02040503050406030204" pitchFamily="18" charset="0"/>
                            </a:rPr>
                            <m:t>𝜕</m:t>
                          </m:r>
                          <m:r>
                            <a:rPr lang="en-US" sz="1800" i="1">
                              <a:latin typeface="Cambria Math" panose="02040503050406030204" pitchFamily="18" charset="0"/>
                            </a:rPr>
                            <m:t>𝑥</m:t>
                          </m:r>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2</m:t>
                          </m:r>
                        </m:den>
                      </m:f>
                      <m:sSup>
                        <m:sSupPr>
                          <m:ctrlPr>
                            <a:rPr lang="en-US" sz="1800" i="1">
                              <a:latin typeface="Cambria Math" panose="02040503050406030204" pitchFamily="18" charset="0"/>
                              <a:ea typeface="Cambria Math" panose="02040503050406030204" pitchFamily="18" charset="0"/>
                            </a:rPr>
                          </m:ctrlPr>
                        </m:sSupPr>
                        <m:e>
                          <m:r>
                            <a:rPr lang="en-US" sz="1800" i="1">
                              <a:latin typeface="Cambria Math"/>
                              <a:ea typeface="Cambria Math" panose="02040503050406030204" pitchFamily="18" charset="0"/>
                            </a:rPr>
                            <m:t>𝜎</m:t>
                          </m:r>
                        </m:e>
                        <m:sup>
                          <m:r>
                            <a:rPr lang="en-US" sz="1800" i="1">
                              <a:latin typeface="Cambria Math" panose="02040503050406030204" pitchFamily="18" charset="0"/>
                              <a:ea typeface="Cambria Math" panose="02040503050406030204" pitchFamily="18" charset="0"/>
                            </a:rPr>
                            <m:t>2</m:t>
                          </m:r>
                        </m:sup>
                      </m:sSup>
                      <m:f>
                        <m:fPr>
                          <m:ctrlPr>
                            <a:rPr lang="en-US" sz="1800" i="1">
                              <a:latin typeface="Cambria Math" panose="02040503050406030204" pitchFamily="18" charset="0"/>
                            </a:rPr>
                          </m:ctrlPr>
                        </m:fPr>
                        <m:num>
                          <m:sSup>
                            <m:sSupPr>
                              <m:ctrlPr>
                                <a:rPr lang="en-US" sz="1800" i="1">
                                  <a:latin typeface="Cambria Math" panose="02040503050406030204" pitchFamily="18" charset="0"/>
                                </a:rPr>
                              </m:ctrlPr>
                            </m:sSupPr>
                            <m:e>
                              <m:r>
                                <a:rPr lang="en-US" sz="1800" i="1">
                                  <a:latin typeface="Cambria Math" panose="02040503050406030204" pitchFamily="18" charset="0"/>
                                </a:rPr>
                                <m:t>𝜕</m:t>
                              </m:r>
                            </m:e>
                            <m:sup>
                              <m:r>
                                <a:rPr lang="en-US" sz="1800" i="1">
                                  <a:latin typeface="Cambria Math" panose="02040503050406030204" pitchFamily="18" charset="0"/>
                                </a:rPr>
                                <m:t>2</m:t>
                              </m:r>
                            </m:sup>
                          </m:sSup>
                        </m:num>
                        <m:den>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𝑥</m:t>
                              </m:r>
                            </m:e>
                            <m:sup>
                              <m:r>
                                <a:rPr lang="en-US" sz="1800" i="1">
                                  <a:latin typeface="Cambria Math" panose="02040503050406030204" pitchFamily="18" charset="0"/>
                                </a:rPr>
                                <m:t>2</m:t>
                              </m:r>
                            </m:sup>
                          </m:sSup>
                        </m:den>
                      </m:f>
                    </m:oMath>
                  </m:oMathPara>
                </a14:m>
                <a:endParaRPr lang="en-US" sz="2000" dirty="0" smtClean="0">
                  <a:latin typeface="Cambria Math"/>
                </a:endParaRPr>
              </a:p>
            </p:txBody>
          </p:sp>
        </mc:Choice>
        <mc:Fallback>
          <p:sp>
            <p:nvSpPr>
              <p:cNvPr id="3" name="Content Placeholder 2"/>
              <p:cNvSpPr>
                <a:spLocks noGrp="1" noRot="1" noChangeAspect="1" noMove="1" noResize="1" noEditPoints="1" noAdjustHandles="1" noChangeArrowheads="1" noChangeShapeType="1" noTextEdit="1"/>
              </p:cNvSpPr>
              <p:nvPr>
                <p:ph idx="4294967295"/>
              </p:nvPr>
            </p:nvSpPr>
            <p:spPr>
              <a:xfrm>
                <a:off x="141288" y="1295400"/>
                <a:ext cx="8861425" cy="5029200"/>
              </a:xfrm>
              <a:prstGeom prst="rect">
                <a:avLst/>
              </a:prstGeom>
              <a:blipFill>
                <a:blip r:embed="rId4"/>
                <a:stretch>
                  <a:fillRect l="-1719" t="-1091"/>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539860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Mathematical Example - </a:t>
            </a:r>
            <a:r>
              <a:rPr lang="en-US" dirty="0" smtClean="0"/>
              <a:t>cont.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141288" y="1295400"/>
                <a:ext cx="8861425" cy="5029200"/>
              </a:xfrm>
              <a:prstGeom prst="rect">
                <a:avLst/>
              </a:prstGeom>
            </p:spPr>
            <p:txBody>
              <a:bodyPr>
                <a:normAutofit/>
              </a:bodyPr>
              <a:lstStyle/>
              <a:p>
                <a:pPr marL="0" indent="0">
                  <a:buNone/>
                </a:pPr>
                <a:r>
                  <a:rPr lang="en-US" sz="2000" u="sng" dirty="0" smtClean="0">
                    <a:latin typeface="Cambria Math"/>
                  </a:rPr>
                  <a:t>Example #2 - 2:</a:t>
                </a:r>
              </a:p>
              <a:p>
                <a:r>
                  <a:rPr lang="en-US" sz="2000" dirty="0" smtClean="0">
                    <a:latin typeface="Cambria Math"/>
                  </a:rPr>
                  <a:t>Solution:</a:t>
                </a:r>
              </a:p>
              <a:p>
                <a:pPr marL="0" indent="0">
                  <a:buNone/>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𝑝</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𝑥</m:t>
                          </m:r>
                          <m:r>
                            <a:rPr lang="en-US" sz="1400" b="0" i="1" smtClean="0">
                              <a:latin typeface="Cambria Math" panose="02040503050406030204" pitchFamily="18" charset="0"/>
                            </a:rPr>
                            <m:t>,</m:t>
                          </m:r>
                          <m:r>
                            <a:rPr lang="en-US" sz="1400" b="0" i="1" smtClean="0">
                              <a:latin typeface="Cambria Math" panose="02040503050406030204" pitchFamily="18" charset="0"/>
                            </a:rPr>
                            <m:t>𝑡</m:t>
                          </m:r>
                        </m:e>
                      </m:d>
                      <m:r>
                        <a:rPr lang="en-US" sz="1400" b="0" i="1" smtClean="0">
                          <a:latin typeface="Cambria Math" panose="02040503050406030204" pitchFamily="18" charset="0"/>
                        </a:rPr>
                        <m:t>= </m:t>
                      </m:r>
                      <m:d>
                        <m:dPr>
                          <m:begChr m:val="{"/>
                          <m:endChr m:val=""/>
                          <m:ctrlPr>
                            <a:rPr lang="en-US" sz="1400" i="1" smtClean="0">
                              <a:latin typeface="Cambria Math" panose="02040503050406030204" pitchFamily="18" charset="0"/>
                            </a:rPr>
                          </m:ctrlPr>
                        </m:dPr>
                        <m:e>
                          <m:eqArr>
                            <m:eqArrPr>
                              <m:ctrlPr>
                                <a:rPr lang="en-US" sz="1400" i="1" smtClean="0">
                                  <a:latin typeface="Cambria Math" panose="02040503050406030204" pitchFamily="18" charset="0"/>
                                </a:rPr>
                              </m:ctrlPr>
                            </m:eqArr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𝑡</m:t>
                                  </m:r>
                                  <m:r>
                                    <a:rPr lang="en-US" sz="1400" i="1">
                                      <a:latin typeface="Cambria Math" panose="02040503050406030204" pitchFamily="18" charset="0"/>
                                      <a:ea typeface="Cambria Math" panose="02040503050406030204" pitchFamily="18" charset="0"/>
                                    </a:rPr>
                                    <m:t>ℋ</m:t>
                                  </m:r>
                                </m:sup>
                              </m:sSup>
                              <m:r>
                                <a:rPr lang="en-US" sz="1400" b="0" i="1" smtClean="0">
                                  <a:latin typeface="Cambria Math" panose="02040503050406030204" pitchFamily="18" charset="0"/>
                                </a:rPr>
                                <m:t>𝑝</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𝑥</m:t>
                                  </m:r>
                                  <m:r>
                                    <a:rPr lang="en-US" sz="1400" b="0" i="1" smtClean="0">
                                      <a:latin typeface="Cambria Math" panose="02040503050406030204" pitchFamily="18" charset="0"/>
                                    </a:rPr>
                                    <m:t>,0</m:t>
                                  </m:r>
                                </m:e>
                              </m:d>
                              <m:r>
                                <a:rPr lang="en-US" sz="1400" b="0" i="1" smtClean="0">
                                  <a:latin typeface="Cambria Math" panose="02040503050406030204" pitchFamily="18" charset="0"/>
                                </a:rPr>
                                <m:t>,                    : </m:t>
                              </m:r>
                              <m:r>
                                <a:rPr lang="en-US" sz="1400" b="0" i="1" smtClean="0">
                                  <a:latin typeface="Cambria Math" panose="02040503050406030204" pitchFamily="18" charset="0"/>
                                </a:rPr>
                                <m:t>𝑡</m:t>
                              </m:r>
                              <m:r>
                                <a:rPr lang="en-US" sz="1400" b="0" i="1" smtClean="0">
                                  <a:latin typeface="Cambria Math" panose="02040503050406030204" pitchFamily="18" charset="0"/>
                                  <a:ea typeface="Cambria Math" panose="02040503050406030204" pitchFamily="18" charset="0"/>
                                </a:rPr>
                                <m:t>∈</m:t>
                              </m:r>
                              <m:d>
                                <m:dPr>
                                  <m:begChr m:val="["/>
                                  <m:endChr m:val="]"/>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0,</m:t>
                                  </m:r>
                                  <m:sSup>
                                    <m:sSupPr>
                                      <m:ctrlPr>
                                        <a:rPr lang="en-US" sz="1400" i="1">
                                          <a:latin typeface="Cambria Math" panose="02040503050406030204" pitchFamily="18" charset="0"/>
                                          <a:ea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𝜏</m:t>
                                      </m:r>
                                    </m:e>
                                    <m:sup>
                                      <m:r>
                                        <a:rPr lang="en-US" sz="1400" b="0" i="1" smtClean="0">
                                          <a:latin typeface="Cambria Math" panose="02040503050406030204" pitchFamily="18" charset="0"/>
                                          <a:ea typeface="Cambria Math" panose="02040503050406030204" pitchFamily="18" charset="0"/>
                                        </a:rPr>
                                        <m:t>−</m:t>
                                      </m:r>
                                    </m:sup>
                                  </m:sSup>
                                </m:e>
                              </m:d>
                            </m:e>
                            <m:e>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b="0" i="1" smtClean="0">
                                      <a:latin typeface="Cambria Math" panose="02040503050406030204" pitchFamily="18" charset="0"/>
                                    </a:rPr>
                                    <m:t>(</m:t>
                                  </m:r>
                                  <m:r>
                                    <a:rPr lang="en-US" sz="1400" i="1">
                                      <a:latin typeface="Cambria Math" panose="02040503050406030204" pitchFamily="18" charset="0"/>
                                    </a:rPr>
                                    <m:t>𝑡</m:t>
                                  </m:r>
                                  <m:r>
                                    <a:rPr lang="en-US" sz="1400" b="0" i="1" smtClean="0">
                                      <a:latin typeface="Cambria Math" panose="02040503050406030204" pitchFamily="18" charset="0"/>
                                    </a:rPr>
                                    <m:t>−</m:t>
                                  </m:r>
                                  <m:sSup>
                                    <m:sSupPr>
                                      <m:ctrlPr>
                                        <a:rPr lang="en-US" sz="1400" i="1">
                                          <a:latin typeface="Cambria Math" panose="02040503050406030204" pitchFamily="18" charset="0"/>
                                          <a:ea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𝜏</m:t>
                                      </m:r>
                                    </m:e>
                                    <m:sup>
                                      <m:r>
                                        <a:rPr lang="en-US" sz="1400" i="1">
                                          <a:latin typeface="Cambria Math" panose="02040503050406030204" pitchFamily="18" charset="0"/>
                                          <a:ea typeface="Cambria Math" panose="02040503050406030204" pitchFamily="18" charset="0"/>
                                        </a:rPr>
                                        <m:t>+</m:t>
                                      </m:r>
                                    </m:sup>
                                  </m:sSup>
                                  <m:r>
                                    <a:rPr lang="en-US" sz="1400" b="0" i="1" smtClean="0">
                                      <a:latin typeface="Cambria Math" panose="02040503050406030204" pitchFamily="18" charset="0"/>
                                    </a:rPr>
                                    <m:t>)</m:t>
                                  </m:r>
                                  <m:r>
                                    <a:rPr lang="en-US" sz="1400" i="1">
                                      <a:latin typeface="Cambria Math" panose="02040503050406030204" pitchFamily="18" charset="0"/>
                                      <a:ea typeface="Cambria Math" panose="02040503050406030204" pitchFamily="18" charset="0"/>
                                    </a:rPr>
                                    <m:t>ℋ</m:t>
                                  </m:r>
                                </m:sup>
                              </m:sSup>
                              <m:r>
                                <a:rPr lang="en-US" sz="1400" i="1">
                                  <a:latin typeface="Cambria Math" panose="02040503050406030204" pitchFamily="18" charset="0"/>
                                </a:rPr>
                                <m:t>𝑝</m:t>
                              </m:r>
                              <m:d>
                                <m:dPr>
                                  <m:ctrlPr>
                                    <a:rPr lang="en-US" sz="1400" i="1">
                                      <a:latin typeface="Cambria Math" panose="02040503050406030204" pitchFamily="18" charset="0"/>
                                    </a:rPr>
                                  </m:ctrlPr>
                                </m:dPr>
                                <m:e>
                                  <m:r>
                                    <a:rPr lang="en-US" sz="1400" i="1">
                                      <a:latin typeface="Cambria Math" panose="02040503050406030204" pitchFamily="18" charset="0"/>
                                    </a:rPr>
                                    <m:t>𝑥</m:t>
                                  </m:r>
                                  <m:r>
                                    <a:rPr lang="en-US" sz="1400" i="1">
                                      <a:latin typeface="Cambria Math" panose="02040503050406030204" pitchFamily="18" charset="0"/>
                                    </a:rPr>
                                    <m:t>,</m:t>
                                  </m:r>
                                  <m:sSup>
                                    <m:sSupPr>
                                      <m:ctrlPr>
                                        <a:rPr lang="en-US" sz="1400" i="1">
                                          <a:latin typeface="Cambria Math" panose="02040503050406030204" pitchFamily="18" charset="0"/>
                                          <a:ea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𝜏</m:t>
                                      </m:r>
                                    </m:e>
                                    <m:sup>
                                      <m:r>
                                        <a:rPr lang="en-US" sz="1400" i="1">
                                          <a:latin typeface="Cambria Math" panose="02040503050406030204" pitchFamily="18" charset="0"/>
                                          <a:ea typeface="Cambria Math" panose="02040503050406030204" pitchFamily="18" charset="0"/>
                                        </a:rPr>
                                        <m:t>+</m:t>
                                      </m:r>
                                    </m:sup>
                                  </m:sSup>
                                </m:e>
                              </m:d>
                              <m:r>
                                <a:rPr lang="en-US" sz="1400" b="0" i="1" smtClean="0">
                                  <a:latin typeface="Cambria Math" panose="02040503050406030204" pitchFamily="18" charset="0"/>
                                </a:rPr>
                                <m:t>,         : </m:t>
                              </m:r>
                              <m:r>
                                <a:rPr lang="en-US" sz="1400" b="0" i="1" smtClean="0">
                                  <a:latin typeface="Cambria Math" panose="02040503050406030204" pitchFamily="18" charset="0"/>
                                </a:rPr>
                                <m:t>𝑡</m:t>
                              </m:r>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ea typeface="Cambria Math" panose="02040503050406030204" pitchFamily="18" charset="0"/>
                                    </a:rPr>
                                  </m:ctrlPr>
                                </m:dPr>
                                <m:e>
                                  <m:sSup>
                                    <m:sSupPr>
                                      <m:ctrlPr>
                                        <a:rPr lang="en-US" sz="1400" i="1">
                                          <a:latin typeface="Cambria Math" panose="02040503050406030204" pitchFamily="18" charset="0"/>
                                          <a:ea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𝜏</m:t>
                                      </m:r>
                                    </m:e>
                                    <m:sup>
                                      <m:r>
                                        <a:rPr lang="en-US" sz="1400" i="1">
                                          <a:latin typeface="Cambria Math" panose="02040503050406030204" pitchFamily="18" charset="0"/>
                                          <a:ea typeface="Cambria Math" panose="02040503050406030204" pitchFamily="18" charset="0"/>
                                        </a:rPr>
                                        <m:t>+</m:t>
                                      </m:r>
                                    </m:sup>
                                  </m:sSup>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𝑇</m:t>
                                  </m:r>
                                </m:e>
                              </m:d>
                            </m:e>
                          </m:eqArr>
                        </m:e>
                      </m:d>
                    </m:oMath>
                  </m:oMathPara>
                </a14:m>
                <a:endParaRPr lang="en-US" sz="2000" dirty="0" smtClean="0">
                  <a:latin typeface="Cambria Math"/>
                </a:endParaRPr>
              </a:p>
              <a:p>
                <a:r>
                  <a:rPr lang="en-US" sz="2000" dirty="0" smtClean="0">
                    <a:latin typeface="Cambria Math"/>
                  </a:rPr>
                  <a:t>We can apply the method of characteristics with introducing </a:t>
                </a:r>
                <a14:m>
                  <m:oMath xmlns:m="http://schemas.openxmlformats.org/officeDocument/2006/math">
                    <m:r>
                      <a:rPr lang="en-US" sz="2000" b="0" i="1" smtClean="0">
                        <a:latin typeface="Cambria Math" panose="02040503050406030204" pitchFamily="18" charset="0"/>
                      </a:rPr>
                      <m:t>𝑞</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𝑣</m:t>
                            </m:r>
                          </m:e>
                        </m:d>
                        <m:r>
                          <a:rPr lang="en-US" sz="2000" b="0" i="1" smtClean="0">
                            <a:latin typeface="Cambria Math" panose="02040503050406030204" pitchFamily="18" charset="0"/>
                          </a:rPr>
                          <m:t>,</m:t>
                        </m:r>
                        <m:r>
                          <a:rPr lang="en-US" sz="2000" b="0" i="1" smtClean="0">
                            <a:latin typeface="Cambria Math" panose="02040503050406030204" pitchFamily="18" charset="0"/>
                          </a:rPr>
                          <m:t>𝑣</m:t>
                        </m:r>
                      </m:e>
                    </m:d>
                  </m:oMath>
                </a14:m>
                <a:r>
                  <a:rPr lang="en-US" sz="2000" dirty="0" smtClean="0">
                    <a:latin typeface="Cambria Math"/>
                  </a:rPr>
                  <a:t> along the path of </a:t>
                </a:r>
                <a14:m>
                  <m:oMath xmlns:m="http://schemas.openxmlformats.org/officeDocument/2006/math">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𝑣</m:t>
                        </m:r>
                      </m:e>
                    </m:d>
                  </m:oMath>
                </a14:m>
                <a:r>
                  <a:rPr lang="en-US" sz="2000" dirty="0" smtClean="0">
                    <a:latin typeface="Cambria Math"/>
                  </a:rPr>
                  <a:t> on </a:t>
                </a:r>
                <a14:m>
                  <m:oMath xmlns:m="http://schemas.openxmlformats.org/officeDocument/2006/math">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0,1</m:t>
                        </m:r>
                      </m:e>
                    </m:d>
                  </m:oMath>
                </a14:m>
                <a:r>
                  <a:rPr lang="en-US" sz="2000" dirty="0" smtClean="0">
                    <a:latin typeface="Cambria Math"/>
                  </a:rPr>
                  <a:t> such that it satisfies the following boundary condition:</a:t>
                </a:r>
              </a:p>
              <a:p>
                <a:pPr marL="0" indent="0">
                  <a:buNone/>
                </a:pPr>
                <a14:m>
                  <m:oMathPara xmlns:m="http://schemas.openxmlformats.org/officeDocument/2006/math">
                    <m:oMathParaPr>
                      <m:jc m:val="center"/>
                    </m:oMathParaPr>
                    <m:oMath xmlns:m="http://schemas.openxmlformats.org/officeDocument/2006/math">
                      <m:r>
                        <a:rPr lang="en-US" sz="1800" b="0" i="1" smtClean="0">
                          <a:latin typeface="Cambria Math" panose="02040503050406030204" pitchFamily="18" charset="0"/>
                        </a:rPr>
                        <m:t>𝑞</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𝑥</m:t>
                          </m:r>
                          <m:r>
                            <a:rPr lang="en-US" sz="1800" b="0" i="1" smtClean="0">
                              <a:latin typeface="Cambria Math" panose="02040503050406030204" pitchFamily="18" charset="0"/>
                            </a:rPr>
                            <m:t>,0</m:t>
                          </m:r>
                        </m:e>
                      </m:d>
                      <m:r>
                        <a:rPr lang="en-US" sz="1800" b="0" i="1" smtClean="0">
                          <a:latin typeface="Cambria Math" panose="02040503050406030204" pitchFamily="18" charset="0"/>
                        </a:rPr>
                        <m:t>=</m:t>
                      </m:r>
                      <m:r>
                        <a:rPr lang="en-US" sz="1800" b="0" i="1" smtClean="0">
                          <a:latin typeface="Cambria Math" panose="02040503050406030204" pitchFamily="18" charset="0"/>
                        </a:rPr>
                        <m:t>𝑞</m:t>
                      </m:r>
                      <m:d>
                        <m:dPr>
                          <m:ctrlPr>
                            <a:rPr lang="en-US" sz="1800" b="0" i="1" smtClean="0">
                              <a:latin typeface="Cambria Math" panose="02040503050406030204" pitchFamily="18" charset="0"/>
                            </a:rPr>
                          </m:ctrlPr>
                        </m:dPr>
                        <m:e>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ln</m:t>
                              </m:r>
                              <m:r>
                                <a:rPr lang="en-US" sz="1800" b="0" i="1" smtClean="0">
                                  <a:latin typeface="Cambria Math" panose="02040503050406030204" pitchFamily="18" charset="0"/>
                                </a:rPr>
                                <m:t>(</m:t>
                              </m:r>
                            </m:fName>
                            <m:e>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𝑥</m:t>
                                  </m:r>
                                </m:sup>
                              </m:sSup>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𝐶</m:t>
                                  </m:r>
                                </m:e>
                                <m:sub>
                                  <m:r>
                                    <a:rPr lang="en-US" sz="1800" b="0" i="1" smtClean="0">
                                      <a:latin typeface="Cambria Math" panose="02040503050406030204" pitchFamily="18" charset="0"/>
                                      <a:ea typeface="Cambria Math" panose="02040503050406030204" pitchFamily="18" charset="0"/>
                                    </a:rPr>
                                    <m:t>𝜏</m:t>
                                  </m:r>
                                </m:sub>
                              </m:sSub>
                              <m:r>
                                <a:rPr lang="en-US" sz="1800" b="0" i="1" smtClean="0">
                                  <a:latin typeface="Cambria Math" panose="02040503050406030204" pitchFamily="18" charset="0"/>
                                </a:rPr>
                                <m:t>)</m:t>
                              </m:r>
                            </m:e>
                          </m:func>
                          <m:r>
                            <a:rPr lang="en-US" sz="1800" b="0" i="1" smtClean="0">
                              <a:latin typeface="Cambria Math" panose="02040503050406030204" pitchFamily="18" charset="0"/>
                            </a:rPr>
                            <m:t>,1</m:t>
                          </m:r>
                        </m:e>
                      </m:d>
                    </m:oMath>
                  </m:oMathPara>
                </a14:m>
                <a:endParaRPr lang="en-US" sz="2000" dirty="0" smtClean="0">
                  <a:latin typeface="Cambria Math"/>
                </a:endParaRPr>
              </a:p>
              <a:p>
                <a:r>
                  <a:rPr lang="en-US" sz="2000" dirty="0" smtClean="0">
                    <a:latin typeface="Cambria Math"/>
                  </a:rPr>
                  <a:t>Choosing </a:t>
                </a:r>
                <a14:m>
                  <m:oMath xmlns:m="http://schemas.openxmlformats.org/officeDocument/2006/math">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𝑣</m:t>
                        </m:r>
                      </m:e>
                    </m:d>
                  </m:oMath>
                </a14:m>
                <a:r>
                  <a:rPr lang="en-US" sz="2000" dirty="0" smtClean="0">
                    <a:latin typeface="Cambria Math"/>
                  </a:rPr>
                  <a:t> such the following yield a new operator also</a:t>
                </a:r>
              </a:p>
              <a:p>
                <a:pPr marL="0" indent="0">
                  <a:buNone/>
                </a:pPr>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r>
                            <a:rPr lang="en-US" sz="1800" i="1" smtClean="0">
                              <a:latin typeface="Cambria Math" panose="02040503050406030204" pitchFamily="18" charset="0"/>
                            </a:rPr>
                            <m:t>𝑑</m:t>
                          </m:r>
                          <m:r>
                            <a:rPr lang="en-US" sz="1800" b="0" i="1" smtClean="0">
                              <a:latin typeface="Cambria Math" panose="02040503050406030204" pitchFamily="18" charset="0"/>
                            </a:rPr>
                            <m:t>𝑣</m:t>
                          </m:r>
                        </m:num>
                        <m:den>
                          <m:r>
                            <a:rPr lang="en-US" sz="1800" i="1" smtClean="0">
                              <a:latin typeface="Cambria Math" panose="02040503050406030204" pitchFamily="18" charset="0"/>
                            </a:rPr>
                            <m:t>𝑑</m:t>
                          </m:r>
                          <m:r>
                            <a:rPr lang="en-US" sz="1800" b="0" i="1" smtClean="0">
                              <a:latin typeface="Cambria Math" panose="02040503050406030204" pitchFamily="18" charset="0"/>
                            </a:rPr>
                            <m:t>𝑥</m:t>
                          </m:r>
                        </m:den>
                      </m:f>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𝐶</m:t>
                          </m:r>
                        </m:e>
                        <m:sub>
                          <m:r>
                            <a:rPr lang="en-US" sz="1800" b="0" i="1" smtClean="0">
                              <a:latin typeface="Cambria Math" panose="02040503050406030204" pitchFamily="18" charset="0"/>
                              <a:ea typeface="Cambria Math" panose="02040503050406030204" pitchFamily="18" charset="0"/>
                            </a:rPr>
                            <m:t>𝜏</m:t>
                          </m:r>
                        </m:sub>
                      </m:sSub>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𝑥</m:t>
                          </m:r>
                        </m:sup>
                      </m:sSup>
                    </m:oMath>
                  </m:oMathPara>
                </a14:m>
                <a:endParaRPr lang="en-US" sz="1800"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r>
                            <a:rPr lang="en-US" sz="1800" i="1" smtClean="0">
                              <a:latin typeface="Cambria Math" panose="02040503050406030204" pitchFamily="18" charset="0"/>
                            </a:rPr>
                            <m:t>𝜕</m:t>
                          </m:r>
                        </m:num>
                        <m:den>
                          <m:r>
                            <a:rPr lang="en-US" sz="1800" i="1" smtClean="0">
                              <a:latin typeface="Cambria Math" panose="02040503050406030204" pitchFamily="18" charset="0"/>
                            </a:rPr>
                            <m:t>𝜕</m:t>
                          </m:r>
                          <m:r>
                            <a:rPr lang="en-US" sz="1800" b="0" i="1" smtClean="0">
                              <a:latin typeface="Cambria Math" panose="02040503050406030204" pitchFamily="18" charset="0"/>
                            </a:rPr>
                            <m:t>𝑣</m:t>
                          </m:r>
                        </m:den>
                      </m:f>
                      <m:r>
                        <a:rPr lang="en-US" sz="1800" b="0" i="1" smtClean="0">
                          <a:latin typeface="Cambria Math" panose="02040503050406030204" pitchFamily="18" charset="0"/>
                        </a:rPr>
                        <m:t>𝑞</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𝑥</m:t>
                          </m:r>
                          <m:r>
                            <a:rPr lang="en-US" sz="1800" b="0" i="1" smtClean="0">
                              <a:latin typeface="Cambria Math" panose="02040503050406030204" pitchFamily="18" charset="0"/>
                            </a:rPr>
                            <m:t>,</m:t>
                          </m:r>
                          <m:r>
                            <a:rPr lang="en-US" sz="1800" b="0" i="1" smtClean="0">
                              <a:latin typeface="Cambria Math" panose="02040503050406030204" pitchFamily="18" charset="0"/>
                            </a:rPr>
                            <m:t>𝑣</m:t>
                          </m:r>
                        </m:e>
                      </m:d>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smtClean="0">
                              <a:latin typeface="Cambria Math" panose="02040503050406030204" pitchFamily="18" charset="0"/>
                              <a:ea typeface="Cambria Math" panose="02040503050406030204" pitchFamily="18" charset="0"/>
                            </a:rPr>
                            <m:t>𝜏</m:t>
                          </m:r>
                        </m:sub>
                      </m:sSub>
                      <m:sSup>
                        <m:sSupPr>
                          <m:ctrlPr>
                            <a:rPr lang="en-US" sz="1800" i="1">
                              <a:latin typeface="Cambria Math" panose="02040503050406030204" pitchFamily="18" charset="0"/>
                            </a:rPr>
                          </m:ctrlPr>
                        </m:sSupPr>
                        <m:e>
                          <m:r>
                            <a:rPr lang="en-US" sz="1800" i="1">
                              <a:latin typeface="Cambria Math" panose="02040503050406030204" pitchFamily="18" charset="0"/>
                            </a:rPr>
                            <m:t>𝑒</m:t>
                          </m:r>
                        </m:e>
                        <m:sup>
                          <m:r>
                            <a:rPr lang="en-US" sz="1800" i="1">
                              <a:latin typeface="Cambria Math" panose="02040503050406030204" pitchFamily="18" charset="0"/>
                            </a:rPr>
                            <m:t>𝑥</m:t>
                          </m:r>
                        </m:sup>
                      </m:sSup>
                      <m:f>
                        <m:fPr>
                          <m:ctrlPr>
                            <a:rPr lang="en-US" sz="1800" i="1">
                              <a:latin typeface="Cambria Math" panose="02040503050406030204" pitchFamily="18" charset="0"/>
                            </a:rPr>
                          </m:ctrlPr>
                        </m:fPr>
                        <m:num>
                          <m:r>
                            <a:rPr lang="en-US" sz="1800" i="1">
                              <a:latin typeface="Cambria Math" panose="02040503050406030204" pitchFamily="18" charset="0"/>
                            </a:rPr>
                            <m:t>𝜕</m:t>
                          </m:r>
                        </m:num>
                        <m:den>
                          <m:r>
                            <a:rPr lang="en-US" sz="1800" i="1">
                              <a:latin typeface="Cambria Math" panose="02040503050406030204" pitchFamily="18" charset="0"/>
                            </a:rPr>
                            <m:t>𝜕</m:t>
                          </m:r>
                          <m:r>
                            <a:rPr lang="en-US" sz="1800" b="0" i="1" smtClean="0">
                              <a:latin typeface="Cambria Math" panose="02040503050406030204" pitchFamily="18" charset="0"/>
                            </a:rPr>
                            <m:t>𝑥</m:t>
                          </m:r>
                        </m:den>
                      </m:f>
                      <m:r>
                        <a:rPr lang="en-US" sz="1800" i="1">
                          <a:latin typeface="Cambria Math" panose="02040503050406030204" pitchFamily="18" charset="0"/>
                        </a:rPr>
                        <m:t>𝑞</m:t>
                      </m:r>
                      <m:d>
                        <m:dPr>
                          <m:ctrlPr>
                            <a:rPr lang="en-US" sz="1800" i="1">
                              <a:latin typeface="Cambria Math" panose="02040503050406030204" pitchFamily="18" charset="0"/>
                            </a:rPr>
                          </m:ctrlPr>
                        </m:dPr>
                        <m:e>
                          <m:r>
                            <a:rPr lang="en-US" sz="1800" i="1">
                              <a:latin typeface="Cambria Math" panose="02040503050406030204" pitchFamily="18" charset="0"/>
                            </a:rPr>
                            <m:t>𝑥</m:t>
                          </m:r>
                          <m:r>
                            <a:rPr lang="en-US" sz="1800" i="1">
                              <a:latin typeface="Cambria Math" panose="02040503050406030204" pitchFamily="18" charset="0"/>
                            </a:rPr>
                            <m:t>,</m:t>
                          </m:r>
                          <m:r>
                            <a:rPr lang="en-US" sz="1800" i="1">
                              <a:latin typeface="Cambria Math" panose="02040503050406030204" pitchFamily="18" charset="0"/>
                            </a:rPr>
                            <m:t>𝑣</m:t>
                          </m:r>
                        </m:e>
                      </m:d>
                    </m:oMath>
                  </m:oMathPara>
                </a14:m>
                <a:endParaRPr lang="en-US" sz="2000" dirty="0" smtClean="0">
                  <a:latin typeface="Cambria Math"/>
                </a:endParaRPr>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141288" y="1295400"/>
                <a:ext cx="8861425" cy="5029200"/>
              </a:xfrm>
              <a:prstGeom prst="rect">
                <a:avLst/>
              </a:prstGeom>
              <a:blipFill>
                <a:blip r:embed="rId4"/>
                <a:stretch>
                  <a:fillRect l="-1719" t="-1091" r="-825"/>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340358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Mathematical Example - </a:t>
            </a:r>
            <a:r>
              <a:rPr lang="en-US" dirty="0" smtClean="0"/>
              <a:t>cont.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141288" y="1295400"/>
                <a:ext cx="8861425" cy="5029200"/>
              </a:xfrm>
              <a:prstGeom prst="rect">
                <a:avLst/>
              </a:prstGeom>
            </p:spPr>
            <p:txBody>
              <a:bodyPr>
                <a:normAutofit/>
              </a:bodyPr>
              <a:lstStyle/>
              <a:p>
                <a:pPr marL="0" indent="0">
                  <a:buNone/>
                </a:pPr>
                <a:r>
                  <a:rPr lang="en-US" sz="2000" u="sng" dirty="0" smtClean="0">
                    <a:latin typeface="Cambria Math"/>
                  </a:rPr>
                  <a:t>Example #2 - 3:</a:t>
                </a:r>
              </a:p>
              <a:p>
                <a:endParaRPr lang="en-US" sz="1800"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r>
                            <a:rPr lang="en-US" sz="1800" i="1" smtClean="0">
                              <a:latin typeface="Cambria Math" panose="02040503050406030204" pitchFamily="18" charset="0"/>
                            </a:rPr>
                            <m:t>𝜕</m:t>
                          </m:r>
                        </m:num>
                        <m:den>
                          <m:r>
                            <a:rPr lang="en-US" sz="1800" i="1" smtClean="0">
                              <a:latin typeface="Cambria Math" panose="02040503050406030204" pitchFamily="18" charset="0"/>
                            </a:rPr>
                            <m:t>𝜕</m:t>
                          </m:r>
                          <m:r>
                            <a:rPr lang="en-US" sz="1800" b="0" i="1" smtClean="0">
                              <a:latin typeface="Cambria Math" panose="02040503050406030204" pitchFamily="18" charset="0"/>
                            </a:rPr>
                            <m:t>𝑣</m:t>
                          </m:r>
                        </m:den>
                      </m:f>
                      <m:r>
                        <a:rPr lang="en-US" sz="1800" b="0" i="1" smtClean="0">
                          <a:latin typeface="Cambria Math" panose="02040503050406030204" pitchFamily="18" charset="0"/>
                        </a:rPr>
                        <m:t>𝑞</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𝑥</m:t>
                          </m:r>
                          <m:r>
                            <a:rPr lang="en-US" sz="1800" b="0" i="1" smtClean="0">
                              <a:latin typeface="Cambria Math" panose="02040503050406030204" pitchFamily="18" charset="0"/>
                            </a:rPr>
                            <m:t>,</m:t>
                          </m:r>
                          <m:r>
                            <a:rPr lang="en-US" sz="1800" b="0" i="1" smtClean="0">
                              <a:latin typeface="Cambria Math" panose="02040503050406030204" pitchFamily="18" charset="0"/>
                            </a:rPr>
                            <m:t>𝑣</m:t>
                          </m:r>
                        </m:e>
                      </m:d>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smtClean="0">
                              <a:latin typeface="Cambria Math" panose="02040503050406030204" pitchFamily="18" charset="0"/>
                              <a:ea typeface="Cambria Math" panose="02040503050406030204" pitchFamily="18" charset="0"/>
                            </a:rPr>
                            <m:t>𝜏</m:t>
                          </m:r>
                        </m:sub>
                      </m:sSub>
                      <m:sSup>
                        <m:sSupPr>
                          <m:ctrlPr>
                            <a:rPr lang="en-US" sz="1800" i="1">
                              <a:latin typeface="Cambria Math" panose="02040503050406030204" pitchFamily="18" charset="0"/>
                            </a:rPr>
                          </m:ctrlPr>
                        </m:sSupPr>
                        <m:e>
                          <m:r>
                            <a:rPr lang="en-US" sz="1800" i="1">
                              <a:latin typeface="Cambria Math" panose="02040503050406030204" pitchFamily="18" charset="0"/>
                            </a:rPr>
                            <m:t>𝑒</m:t>
                          </m:r>
                        </m:e>
                        <m:sup>
                          <m:r>
                            <a:rPr lang="en-US" sz="1800" i="1">
                              <a:latin typeface="Cambria Math" panose="02040503050406030204" pitchFamily="18" charset="0"/>
                            </a:rPr>
                            <m:t>𝑥</m:t>
                          </m:r>
                        </m:sup>
                      </m:sSup>
                      <m:f>
                        <m:fPr>
                          <m:ctrlPr>
                            <a:rPr lang="en-US" sz="1800" i="1">
                              <a:latin typeface="Cambria Math" panose="02040503050406030204" pitchFamily="18" charset="0"/>
                            </a:rPr>
                          </m:ctrlPr>
                        </m:fPr>
                        <m:num>
                          <m:r>
                            <a:rPr lang="en-US" sz="1800" i="1">
                              <a:latin typeface="Cambria Math" panose="02040503050406030204" pitchFamily="18" charset="0"/>
                            </a:rPr>
                            <m:t>𝜕</m:t>
                          </m:r>
                        </m:num>
                        <m:den>
                          <m:r>
                            <a:rPr lang="en-US" sz="1800" i="1">
                              <a:latin typeface="Cambria Math" panose="02040503050406030204" pitchFamily="18" charset="0"/>
                            </a:rPr>
                            <m:t>𝜕</m:t>
                          </m:r>
                          <m:r>
                            <a:rPr lang="en-US" sz="1800" b="0" i="1" smtClean="0">
                              <a:latin typeface="Cambria Math" panose="02040503050406030204" pitchFamily="18" charset="0"/>
                            </a:rPr>
                            <m:t>𝑥</m:t>
                          </m:r>
                        </m:den>
                      </m:f>
                      <m:r>
                        <a:rPr lang="en-US" sz="1800" i="1">
                          <a:latin typeface="Cambria Math" panose="02040503050406030204" pitchFamily="18" charset="0"/>
                        </a:rPr>
                        <m:t>𝑞</m:t>
                      </m:r>
                      <m:d>
                        <m:dPr>
                          <m:ctrlPr>
                            <a:rPr lang="en-US" sz="1800" i="1">
                              <a:latin typeface="Cambria Math" panose="02040503050406030204" pitchFamily="18" charset="0"/>
                            </a:rPr>
                          </m:ctrlPr>
                        </m:dPr>
                        <m:e>
                          <m:r>
                            <a:rPr lang="en-US" sz="1800" i="1">
                              <a:latin typeface="Cambria Math" panose="02040503050406030204" pitchFamily="18" charset="0"/>
                            </a:rPr>
                            <m:t>𝑥</m:t>
                          </m:r>
                          <m:r>
                            <a:rPr lang="en-US" sz="1800" i="1">
                              <a:latin typeface="Cambria Math" panose="02040503050406030204" pitchFamily="18" charset="0"/>
                            </a:rPr>
                            <m:t>,</m:t>
                          </m:r>
                          <m:r>
                            <a:rPr lang="en-US" sz="1800" i="1">
                              <a:latin typeface="Cambria Math" panose="02040503050406030204" pitchFamily="18" charset="0"/>
                            </a:rPr>
                            <m:t>𝑣</m:t>
                          </m:r>
                        </m:e>
                      </m:d>
                    </m:oMath>
                  </m:oMathPara>
                </a14:m>
                <a:endParaRPr lang="en-US" sz="2000" dirty="0" smtClean="0">
                  <a:latin typeface="Cambria Math"/>
                </a:endParaRPr>
              </a:p>
              <a:p>
                <a:pPr marL="0" indent="0">
                  <a:buNone/>
                </a:pPr>
                <a:r>
                  <a:rPr lang="en-US" sz="2000" b="1" u="sng" dirty="0" smtClean="0">
                    <a:latin typeface="Cambria Math"/>
                  </a:rPr>
                  <a:t>The second differential operator:</a:t>
                </a: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ℒ</m:t>
                      </m:r>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𝑥</m:t>
                          </m:r>
                        </m:sup>
                      </m:sSup>
                      <m:f>
                        <m:fPr>
                          <m:ctrlPr>
                            <a:rPr lang="en-US" sz="2000" i="1">
                              <a:latin typeface="Cambria Math" panose="02040503050406030204" pitchFamily="18" charset="0"/>
                            </a:rPr>
                          </m:ctrlPr>
                        </m:fPr>
                        <m:num>
                          <m:r>
                            <a:rPr lang="en-US" sz="2000" i="1">
                              <a:latin typeface="Cambria Math" panose="02040503050406030204" pitchFamily="18" charset="0"/>
                            </a:rPr>
                            <m:t>𝜕</m:t>
                          </m:r>
                        </m:num>
                        <m:den>
                          <m:r>
                            <a:rPr lang="en-US" sz="2000" i="1">
                              <a:latin typeface="Cambria Math" panose="02040503050406030204" pitchFamily="18" charset="0"/>
                            </a:rPr>
                            <m:t>𝜕</m:t>
                          </m:r>
                          <m:r>
                            <a:rPr lang="en-US" sz="2000" i="1">
                              <a:latin typeface="Cambria Math" panose="02040503050406030204" pitchFamily="18" charset="0"/>
                            </a:rPr>
                            <m:t>𝑥</m:t>
                          </m:r>
                        </m:den>
                      </m:f>
                    </m:oMath>
                  </m:oMathPara>
                </a14:m>
                <a:endParaRPr lang="en-US" sz="2000" i="1" dirty="0" smtClean="0">
                  <a:latin typeface="Cambria Math"/>
                </a:endParaRPr>
              </a:p>
              <a:p>
                <a:pPr marL="0" indent="0">
                  <a:buNone/>
                </a:pPr>
                <a:r>
                  <a:rPr lang="en-US" sz="2000" i="1" dirty="0" smtClean="0">
                    <a:latin typeface="Cambria Math"/>
                  </a:rPr>
                  <a:t>Yields the following solutions:</a:t>
                </a:r>
              </a:p>
              <a:p>
                <a:pPr marL="0"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𝑞</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,1</m:t>
                          </m:r>
                        </m:e>
                      </m:d>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i="1" smtClean="0">
                                  <a:latin typeface="Cambria Math" panose="02040503050406030204" pitchFamily="18" charset="0"/>
                                  <a:ea typeface="Cambria Math" panose="02040503050406030204" pitchFamily="18" charset="0"/>
                                </a:rPr>
                                <m:t>𝜏</m:t>
                              </m:r>
                            </m:sub>
                          </m:sSub>
                          <m:r>
                            <a:rPr lang="en-US" sz="2000" i="1">
                              <a:latin typeface="Cambria Math" panose="02040503050406030204" pitchFamily="18" charset="0"/>
                              <a:ea typeface="Cambria Math" panose="02040503050406030204" pitchFamily="18" charset="0"/>
                            </a:rPr>
                            <m:t>ℒ</m:t>
                          </m:r>
                        </m:sup>
                      </m:sSup>
                      <m:r>
                        <a:rPr lang="en-US" sz="2000" i="1">
                          <a:latin typeface="Cambria Math" panose="02040503050406030204" pitchFamily="18" charset="0"/>
                        </a:rPr>
                        <m:t>𝑞</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,0</m:t>
                          </m:r>
                        </m:e>
                      </m:d>
                    </m:oMath>
                  </m:oMathPara>
                </a14:m>
                <a:endParaRPr lang="en-US" sz="200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borderBox>
                        <m:borderBoxPr>
                          <m:ctrlPr>
                            <a:rPr lang="en-US" sz="2000" b="0" i="1" smtClean="0">
                              <a:latin typeface="Cambria Math" panose="02040503050406030204" pitchFamily="18" charset="0"/>
                            </a:rPr>
                          </m:ctrlPr>
                        </m:borderBoxPr>
                        <m:e>
                          <m:r>
                            <a:rPr lang="en-US" sz="2000" i="1">
                              <a:latin typeface="Cambria Math" panose="02040503050406030204" pitchFamily="18" charset="0"/>
                            </a:rPr>
                            <m:t>𝑝</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𝑇</m:t>
                              </m:r>
                            </m:e>
                          </m:d>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d>
                                <m:dPr>
                                  <m:ctrlPr>
                                    <a:rPr lang="en-US" sz="2000" i="1">
                                      <a:latin typeface="Cambria Math" panose="02040503050406030204" pitchFamily="18" charset="0"/>
                                    </a:rPr>
                                  </m:ctrlPr>
                                </m:dPr>
                                <m:e>
                                  <m:r>
                                    <a:rPr lang="en-US" sz="2000" i="1">
                                      <a:latin typeface="Cambria Math" panose="02040503050406030204" pitchFamily="18" charset="0"/>
                                    </a:rPr>
                                    <m:t>𝑇</m:t>
                                  </m:r>
                                  <m:r>
                                    <a:rPr lang="en-US" sz="2000" i="1">
                                      <a:latin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𝜏</m:t>
                                  </m:r>
                                </m:e>
                              </m:d>
                              <m:r>
                                <a:rPr lang="en-US" sz="2000" i="1">
                                  <a:latin typeface="Cambria Math" panose="02040503050406030204" pitchFamily="18" charset="0"/>
                                  <a:ea typeface="Cambria Math" panose="02040503050406030204" pitchFamily="18" charset="0"/>
                                </a:rPr>
                                <m:t>ℋ</m:t>
                              </m:r>
                            </m:sup>
                          </m:sSup>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i="1" smtClean="0">
                                      <a:latin typeface="Cambria Math" panose="02040503050406030204" pitchFamily="18" charset="0"/>
                                      <a:ea typeface="Cambria Math" panose="02040503050406030204" pitchFamily="18" charset="0"/>
                                    </a:rPr>
                                    <m:t>𝜏</m:t>
                                  </m:r>
                                </m:sub>
                              </m:sSub>
                              <m:r>
                                <a:rPr lang="en-US" sz="2000" i="1">
                                  <a:latin typeface="Cambria Math" panose="02040503050406030204" pitchFamily="18" charset="0"/>
                                  <a:ea typeface="Cambria Math" panose="02040503050406030204" pitchFamily="18" charset="0"/>
                                </a:rPr>
                                <m:t>ℒ</m:t>
                              </m:r>
                            </m:sup>
                          </m:sSup>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smtClean="0">
                                  <a:latin typeface="Cambria Math" panose="02040503050406030204" pitchFamily="18" charset="0"/>
                                  <a:ea typeface="Cambria Math" panose="02040503050406030204" pitchFamily="18" charset="0"/>
                                </a:rPr>
                                <m:t>𝜏</m:t>
                              </m:r>
                              <m:r>
                                <a:rPr lang="en-US" sz="2000" i="1">
                                  <a:latin typeface="Cambria Math" panose="02040503050406030204" pitchFamily="18" charset="0"/>
                                  <a:ea typeface="Cambria Math" panose="02040503050406030204" pitchFamily="18" charset="0"/>
                                </a:rPr>
                                <m:t>ℋ</m:t>
                              </m:r>
                            </m:sup>
                          </m:sSup>
                          <m:r>
                            <a:rPr lang="en-US" sz="2000" i="1">
                              <a:latin typeface="Cambria Math" panose="02040503050406030204" pitchFamily="18" charset="0"/>
                            </a:rPr>
                            <m:t>𝑝</m:t>
                          </m:r>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,0)</m:t>
                          </m:r>
                        </m:e>
                      </m:borderBox>
                    </m:oMath>
                  </m:oMathPara>
                </a14:m>
                <a:endParaRPr lang="en-US" sz="2000" i="1" dirty="0" smtClean="0">
                  <a:latin typeface="Cambria Math"/>
                </a:endParaRPr>
              </a:p>
              <a:p>
                <a:r>
                  <a:rPr lang="en-US" sz="2000" dirty="0" smtClean="0">
                    <a:latin typeface="Cambria Math"/>
                  </a:rPr>
                  <a:t>We note that H and L are elements of the Lie algebra (</a:t>
                </a:r>
                <a14:m>
                  <m:oMath xmlns:m="http://schemas.openxmlformats.org/officeDocument/2006/math">
                    <m:r>
                      <a:rPr lang="en-US" sz="2000" i="1" smtClean="0">
                        <a:latin typeface="Cambria Math" panose="02040503050406030204" pitchFamily="18" charset="0"/>
                        <a:ea typeface="Cambria Math" panose="02040503050406030204" pitchFamily="18" charset="0"/>
                      </a:rPr>
                      <m:t>𝔏</m:t>
                    </m:r>
                  </m:oMath>
                </a14:m>
                <a:r>
                  <a:rPr lang="en-US" sz="2000" dirty="0" smtClean="0">
                    <a:latin typeface="Cambria Math"/>
                  </a:rPr>
                  <a:t>) under the bracket operation </a:t>
                </a:r>
                <a14:m>
                  <m:oMath xmlns:m="http://schemas.openxmlformats.org/officeDocument/2006/math">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r>
                          <a:rPr lang="en-US" sz="2000" b="0" i="1" smtClean="0">
                            <a:latin typeface="Cambria Math" panose="02040503050406030204" pitchFamily="18" charset="0"/>
                          </a:rPr>
                          <m:t>,</m:t>
                        </m:r>
                        <m:r>
                          <a:rPr lang="en-US" sz="2000" b="0" i="1" smtClean="0">
                            <a:latin typeface="Cambria Math" panose="02040503050406030204" pitchFamily="18" charset="0"/>
                          </a:rPr>
                          <m:t>𝑌</m:t>
                        </m:r>
                      </m:e>
                    </m:d>
                    <m:r>
                      <a:rPr lang="en-US" sz="2000" b="0" i="1" smtClean="0">
                        <a:latin typeface="Cambria Math" panose="02040503050406030204" pitchFamily="18" charset="0"/>
                      </a:rPr>
                      <m:t>=</m:t>
                    </m:r>
                    <m:r>
                      <a:rPr lang="en-US" sz="2000" b="0" i="1" smtClean="0">
                        <a:latin typeface="Cambria Math" panose="02040503050406030204" pitchFamily="18" charset="0"/>
                      </a:rPr>
                      <m:t>𝑋</m:t>
                    </m:r>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𝑌</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𝑌</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𝑋</m:t>
                    </m:r>
                  </m:oMath>
                </a14:m>
                <a:r>
                  <a:rPr lang="en-US" sz="2000" dirty="0" smtClean="0">
                    <a:latin typeface="Cambria Math"/>
                  </a:rPr>
                  <a:t>, where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smtClean="0">
                    <a:latin typeface="Cambria Math"/>
                  </a:rPr>
                  <a:t> is the composition operator</a:t>
                </a:r>
              </a:p>
              <a:p>
                <a:r>
                  <a:rPr lang="en-US" sz="2000" u="sng" dirty="0" smtClean="0">
                    <a:latin typeface="Cambria Math"/>
                  </a:rPr>
                  <a:t>We can apply Backer-Campbell-</a:t>
                </a:r>
                <a:r>
                  <a:rPr lang="en-US" sz="2000" u="sng" dirty="0" err="1" smtClean="0">
                    <a:latin typeface="Cambria Math"/>
                  </a:rPr>
                  <a:t>Haussdorf</a:t>
                </a:r>
                <a:r>
                  <a:rPr lang="en-US" sz="2000" u="sng" dirty="0" smtClean="0">
                    <a:latin typeface="Cambria Math"/>
                  </a:rPr>
                  <a:t> formula </a:t>
                </a:r>
                <a:r>
                  <a:rPr lang="en-US" sz="2000" dirty="0" smtClean="0">
                    <a:latin typeface="Cambria Math"/>
                  </a:rPr>
                  <a:t>(see [4])</a:t>
                </a:r>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141288" y="1295400"/>
                <a:ext cx="8861425" cy="5029200"/>
              </a:xfrm>
              <a:prstGeom prst="rect">
                <a:avLst/>
              </a:prstGeom>
              <a:blipFill>
                <a:blip r:embed="rId4"/>
                <a:stretch>
                  <a:fillRect l="-1719" t="-1091"/>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3693290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Mathematical Example - </a:t>
            </a:r>
            <a:r>
              <a:rPr lang="en-US" dirty="0" err="1" smtClean="0"/>
              <a:t>cont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141288" y="1295400"/>
                <a:ext cx="8861425" cy="5029200"/>
              </a:xfrm>
              <a:prstGeom prst="rect">
                <a:avLst/>
              </a:prstGeom>
            </p:spPr>
            <p:txBody>
              <a:bodyPr>
                <a:normAutofit/>
              </a:bodyPr>
              <a:lstStyle/>
              <a:p>
                <a:pPr marL="0" indent="0">
                  <a:buNone/>
                </a:pPr>
                <a:r>
                  <a:rPr lang="en-US" sz="2000" u="sng" dirty="0" smtClean="0">
                    <a:latin typeface="Cambria Math"/>
                  </a:rPr>
                  <a:t>Example #2 - 4:</a:t>
                </a:r>
              </a:p>
              <a:p>
                <a:endParaRPr lang="en-US" sz="1800" dirty="0" smtClean="0">
                  <a:latin typeface="Cambria Math"/>
                </a:endParaRPr>
              </a:p>
              <a:p>
                <a:pPr marL="0" indent="0">
                  <a:buNone/>
                </a:pPr>
                <a:endParaRPr lang="en-US" sz="200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borderBox>
                        <m:borderBoxPr>
                          <m:ctrlPr>
                            <a:rPr lang="en-US" sz="2000" b="0" i="1" smtClean="0">
                              <a:latin typeface="Cambria Math" panose="02040503050406030204" pitchFamily="18" charset="0"/>
                            </a:rPr>
                          </m:ctrlPr>
                        </m:borderBoxPr>
                        <m:e>
                          <m:r>
                            <a:rPr lang="en-US" sz="2000" i="1">
                              <a:latin typeface="Cambria Math" panose="02040503050406030204" pitchFamily="18" charset="0"/>
                            </a:rPr>
                            <m:t>𝑝</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𝑇</m:t>
                              </m:r>
                            </m:e>
                          </m:d>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d>
                                <m:dPr>
                                  <m:ctrlPr>
                                    <a:rPr lang="en-US" sz="2000" i="1">
                                      <a:latin typeface="Cambria Math" panose="02040503050406030204" pitchFamily="18" charset="0"/>
                                    </a:rPr>
                                  </m:ctrlPr>
                                </m:dPr>
                                <m:e>
                                  <m:r>
                                    <a:rPr lang="en-US" sz="2000" i="1">
                                      <a:latin typeface="Cambria Math" panose="02040503050406030204" pitchFamily="18" charset="0"/>
                                    </a:rPr>
                                    <m:t>𝑇</m:t>
                                  </m:r>
                                  <m:r>
                                    <a:rPr lang="en-US" sz="2000" i="1">
                                      <a:latin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𝜏</m:t>
                                  </m:r>
                                </m:e>
                              </m:d>
                              <m:r>
                                <a:rPr lang="en-US" sz="2000" i="1">
                                  <a:latin typeface="Cambria Math" panose="02040503050406030204" pitchFamily="18" charset="0"/>
                                  <a:ea typeface="Cambria Math" panose="02040503050406030204" pitchFamily="18" charset="0"/>
                                </a:rPr>
                                <m:t>ℋ</m:t>
                              </m:r>
                            </m:sup>
                          </m:sSup>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i="1" smtClean="0">
                                      <a:latin typeface="Cambria Math" panose="02040503050406030204" pitchFamily="18" charset="0"/>
                                      <a:ea typeface="Cambria Math" panose="02040503050406030204" pitchFamily="18" charset="0"/>
                                    </a:rPr>
                                    <m:t>𝜏</m:t>
                                  </m:r>
                                </m:sub>
                              </m:sSub>
                              <m:r>
                                <a:rPr lang="en-US" sz="2000" i="1">
                                  <a:latin typeface="Cambria Math" panose="02040503050406030204" pitchFamily="18" charset="0"/>
                                  <a:ea typeface="Cambria Math" panose="02040503050406030204" pitchFamily="18" charset="0"/>
                                </a:rPr>
                                <m:t>ℒ</m:t>
                              </m:r>
                            </m:sup>
                          </m:sSup>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smtClean="0">
                                  <a:latin typeface="Cambria Math" panose="02040503050406030204" pitchFamily="18" charset="0"/>
                                  <a:ea typeface="Cambria Math" panose="02040503050406030204" pitchFamily="18" charset="0"/>
                                </a:rPr>
                                <m:t>𝜏</m:t>
                              </m:r>
                              <m:r>
                                <a:rPr lang="en-US" sz="2000" i="1">
                                  <a:latin typeface="Cambria Math" panose="02040503050406030204" pitchFamily="18" charset="0"/>
                                  <a:ea typeface="Cambria Math" panose="02040503050406030204" pitchFamily="18" charset="0"/>
                                </a:rPr>
                                <m:t>ℋ</m:t>
                              </m:r>
                            </m:sup>
                          </m:sSup>
                          <m:r>
                            <a:rPr lang="en-US" sz="2000" i="1">
                              <a:latin typeface="Cambria Math" panose="02040503050406030204" pitchFamily="18" charset="0"/>
                            </a:rPr>
                            <m:t>𝑝</m:t>
                          </m:r>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,0)</m:t>
                          </m:r>
                        </m:e>
                      </m:borderBox>
                    </m:oMath>
                  </m:oMathPara>
                </a14:m>
                <a:endParaRPr lang="en-US" sz="2000" i="1" dirty="0" smtClean="0">
                  <a:latin typeface="Cambria Math"/>
                </a:endParaRPr>
              </a:p>
              <a:p>
                <a:r>
                  <a:rPr lang="en-US" sz="2000" u="sng" dirty="0" smtClean="0">
                    <a:latin typeface="Cambria Math"/>
                  </a:rPr>
                  <a:t>Solution with Backer-Campbell-</a:t>
                </a:r>
                <a:r>
                  <a:rPr lang="en-US" sz="2000" u="sng" dirty="0" err="1" smtClean="0">
                    <a:latin typeface="Cambria Math"/>
                  </a:rPr>
                  <a:t>Haussdorf</a:t>
                </a:r>
                <a:r>
                  <a:rPr lang="en-US" sz="2000" u="sng" dirty="0" smtClean="0">
                    <a:latin typeface="Cambria Math"/>
                  </a:rPr>
                  <a:t> formula:</a:t>
                </a:r>
              </a:p>
              <a:p>
                <a:pPr marL="0" indent="0">
                  <a:buNone/>
                </a:pPr>
                <a14:m>
                  <m:oMathPara xmlns:m="http://schemas.openxmlformats.org/officeDocument/2006/math">
                    <m:oMathParaPr>
                      <m:jc m:val="centerGroup"/>
                    </m:oMathParaPr>
                    <m:oMath xmlns:m="http://schemas.openxmlformats.org/officeDocument/2006/math">
                      <m:borderBox>
                        <m:borderBoxPr>
                          <m:ctrlPr>
                            <a:rPr lang="en-US" sz="2000" i="1" smtClean="0">
                              <a:latin typeface="Cambria Math" panose="02040503050406030204" pitchFamily="18" charset="0"/>
                            </a:rPr>
                          </m:ctrlPr>
                        </m:borderBoxPr>
                        <m:e>
                          <m:r>
                            <a:rPr lang="en-US" sz="2000" i="1">
                              <a:latin typeface="Cambria Math" panose="02040503050406030204" pitchFamily="18" charset="0"/>
                            </a:rPr>
                            <m:t>𝑝</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𝑇</m:t>
                              </m:r>
                            </m:e>
                          </m:d>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d>
                                <m:dPr>
                                  <m:ctrlPr>
                                    <a:rPr lang="en-US" sz="2000" i="1">
                                      <a:latin typeface="Cambria Math" panose="02040503050406030204" pitchFamily="18" charset="0"/>
                                    </a:rPr>
                                  </m:ctrlPr>
                                </m:dPr>
                                <m:e>
                                  <m:r>
                                    <a:rPr lang="en-US" sz="2000" i="1">
                                      <a:latin typeface="Cambria Math" panose="02040503050406030204" pitchFamily="18" charset="0"/>
                                    </a:rPr>
                                    <m:t>𝑇</m:t>
                                  </m:r>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𝜏</m:t>
                                  </m:r>
                                </m:e>
                              </m:d>
                              <m:r>
                                <a:rPr lang="en-US" sz="2000" i="1">
                                  <a:latin typeface="Cambria Math" panose="02040503050406030204" pitchFamily="18" charset="0"/>
                                  <a:ea typeface="Cambria Math" panose="02040503050406030204" pitchFamily="18" charset="0"/>
                                </a:rPr>
                                <m:t>ℋ</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𝐶</m:t>
                                  </m:r>
                                </m:e>
                                <m:sub>
                                  <m:r>
                                    <a:rPr lang="en-US" sz="2000" i="1">
                                      <a:latin typeface="Cambria Math" panose="02040503050406030204" pitchFamily="18" charset="0"/>
                                      <a:ea typeface="Cambria Math" panose="02040503050406030204" pitchFamily="18" charset="0"/>
                                    </a:rPr>
                                    <m:t>𝜏</m:t>
                                  </m:r>
                                </m:sub>
                              </m:sSub>
                              <m:r>
                                <a:rPr lang="en-US" sz="2000" i="1">
                                  <a:latin typeface="Cambria Math" panose="02040503050406030204" pitchFamily="18" charset="0"/>
                                  <a:ea typeface="Cambria Math" panose="02040503050406030204" pitchFamily="18" charset="0"/>
                                </a:rPr>
                                <m:t>ℒ</m:t>
                              </m:r>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d>
                                    <m:dPr>
                                      <m:begChr m:val="["/>
                                      <m:endChr m:val="]"/>
                                      <m:ctrlPr>
                                        <a:rPr lang="en-US" sz="2000" i="1">
                                          <a:latin typeface="Cambria Math" panose="02040503050406030204" pitchFamily="18" charset="0"/>
                                          <a:ea typeface="Cambria Math" panose="02040503050406030204" pitchFamily="18" charset="0"/>
                                        </a:rPr>
                                      </m:ctrlPr>
                                    </m:dPr>
                                    <m:e>
                                      <m:d>
                                        <m:dPr>
                                          <m:ctrlPr>
                                            <a:rPr lang="en-US" sz="2000" i="1">
                                              <a:latin typeface="Cambria Math" panose="02040503050406030204" pitchFamily="18" charset="0"/>
                                            </a:rPr>
                                          </m:ctrlPr>
                                        </m:dPr>
                                        <m:e>
                                          <m:r>
                                            <a:rPr lang="en-US" sz="2000" i="1">
                                              <a:latin typeface="Cambria Math" panose="02040503050406030204" pitchFamily="18" charset="0"/>
                                            </a:rPr>
                                            <m:t>𝑇</m:t>
                                          </m:r>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𝜏</m:t>
                                          </m:r>
                                        </m:e>
                                      </m:d>
                                      <m:r>
                                        <a:rPr lang="en-US" sz="2000" i="1">
                                          <a:latin typeface="Cambria Math" panose="02040503050406030204" pitchFamily="18" charset="0"/>
                                          <a:ea typeface="Cambria Math" panose="02040503050406030204" pitchFamily="18" charset="0"/>
                                        </a:rPr>
                                        <m:t>ℋ</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𝐶</m:t>
                                          </m:r>
                                        </m:e>
                                        <m:sub>
                                          <m:r>
                                            <a:rPr lang="en-US" sz="2000" i="1">
                                              <a:latin typeface="Cambria Math" panose="02040503050406030204" pitchFamily="18" charset="0"/>
                                              <a:ea typeface="Cambria Math" panose="02040503050406030204" pitchFamily="18" charset="0"/>
                                            </a:rPr>
                                            <m:t>𝜏</m:t>
                                          </m:r>
                                        </m:sub>
                                      </m:sSub>
                                      <m:r>
                                        <a:rPr lang="en-US" sz="2000" i="1">
                                          <a:latin typeface="Cambria Math" panose="02040503050406030204" pitchFamily="18" charset="0"/>
                                          <a:ea typeface="Cambria Math" panose="02040503050406030204" pitchFamily="18" charset="0"/>
                                        </a:rPr>
                                        <m:t>ℒ</m:t>
                                      </m:r>
                                    </m:e>
                                  </m:d>
                                </m:num>
                                <m:den>
                                  <m:r>
                                    <a:rPr lang="en-US" sz="2000" i="1">
                                      <a:latin typeface="Cambria Math" panose="02040503050406030204" pitchFamily="18" charset="0"/>
                                      <a:ea typeface="Cambria Math" panose="02040503050406030204" pitchFamily="18" charset="0"/>
                                    </a:rPr>
                                    <m:t>2</m:t>
                                  </m:r>
                                </m:den>
                              </m:f>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d>
                                    <m:dPr>
                                      <m:begChr m:val="["/>
                                      <m:endChr m:val="]"/>
                                      <m:ctrlPr>
                                        <a:rPr lang="en-US" sz="2000" i="1">
                                          <a:latin typeface="Cambria Math" panose="02040503050406030204" pitchFamily="18" charset="0"/>
                                          <a:ea typeface="Cambria Math" panose="02040503050406030204" pitchFamily="18" charset="0"/>
                                        </a:rPr>
                                      </m:ctrlPr>
                                    </m:dPr>
                                    <m:e>
                                      <m:d>
                                        <m:dPr>
                                          <m:ctrlPr>
                                            <a:rPr lang="en-US" sz="2000" i="1">
                                              <a:latin typeface="Cambria Math" panose="02040503050406030204" pitchFamily="18" charset="0"/>
                                            </a:rPr>
                                          </m:ctrlPr>
                                        </m:dPr>
                                        <m:e>
                                          <m:r>
                                            <a:rPr lang="en-US" sz="2000" i="1">
                                              <a:latin typeface="Cambria Math" panose="02040503050406030204" pitchFamily="18" charset="0"/>
                                            </a:rPr>
                                            <m:t>𝑇</m:t>
                                          </m:r>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𝜏</m:t>
                                          </m:r>
                                        </m:e>
                                      </m:d>
                                      <m:r>
                                        <a:rPr lang="en-US" sz="2000" i="1">
                                          <a:latin typeface="Cambria Math" panose="02040503050406030204" pitchFamily="18" charset="0"/>
                                          <a:ea typeface="Cambria Math" panose="02040503050406030204" pitchFamily="18" charset="0"/>
                                        </a:rPr>
                                        <m:t>ℋ</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𝐶</m:t>
                                          </m:r>
                                        </m:e>
                                        <m:sub>
                                          <m:r>
                                            <a:rPr lang="en-US" sz="2000" i="1">
                                              <a:latin typeface="Cambria Math" panose="02040503050406030204" pitchFamily="18" charset="0"/>
                                              <a:ea typeface="Cambria Math" panose="02040503050406030204" pitchFamily="18" charset="0"/>
                                            </a:rPr>
                                            <m:t>𝜏</m:t>
                                          </m:r>
                                        </m:sub>
                                      </m:sSub>
                                      <m:r>
                                        <a:rPr lang="en-US" sz="2000" i="1">
                                          <a:latin typeface="Cambria Math" panose="02040503050406030204" pitchFamily="18" charset="0"/>
                                          <a:ea typeface="Cambria Math" panose="02040503050406030204" pitchFamily="18" charset="0"/>
                                        </a:rPr>
                                        <m:t>ℒ</m:t>
                                      </m:r>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ea typeface="Cambria Math" panose="02040503050406030204" pitchFamily="18" charset="0"/>
                                            </a:rPr>
                                          </m:ctrlPr>
                                        </m:dPr>
                                        <m:e>
                                          <m:d>
                                            <m:dPr>
                                              <m:ctrlPr>
                                                <a:rPr lang="en-US" sz="2000" i="1">
                                                  <a:latin typeface="Cambria Math" panose="02040503050406030204" pitchFamily="18" charset="0"/>
                                                </a:rPr>
                                              </m:ctrlPr>
                                            </m:dPr>
                                            <m:e>
                                              <m:r>
                                                <a:rPr lang="en-US" sz="2000" i="1">
                                                  <a:latin typeface="Cambria Math" panose="02040503050406030204" pitchFamily="18" charset="0"/>
                                                </a:rPr>
                                                <m:t>𝑇</m:t>
                                              </m:r>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𝜏</m:t>
                                              </m:r>
                                            </m:e>
                                          </m:d>
                                          <m:r>
                                            <a:rPr lang="en-US" sz="2000" i="1">
                                              <a:latin typeface="Cambria Math" panose="02040503050406030204" pitchFamily="18" charset="0"/>
                                              <a:ea typeface="Cambria Math" panose="02040503050406030204" pitchFamily="18" charset="0"/>
                                            </a:rPr>
                                            <m:t>ℋ</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𝐶</m:t>
                                              </m:r>
                                            </m:e>
                                            <m:sub>
                                              <m:r>
                                                <a:rPr lang="en-US" sz="2000" i="1">
                                                  <a:latin typeface="Cambria Math" panose="02040503050406030204" pitchFamily="18" charset="0"/>
                                                  <a:ea typeface="Cambria Math" panose="02040503050406030204" pitchFamily="18" charset="0"/>
                                                </a:rPr>
                                                <m:t>𝜏</m:t>
                                              </m:r>
                                            </m:sub>
                                          </m:sSub>
                                          <m:r>
                                            <a:rPr lang="en-US" sz="2000" i="1">
                                              <a:latin typeface="Cambria Math" panose="02040503050406030204" pitchFamily="18" charset="0"/>
                                              <a:ea typeface="Cambria Math" panose="02040503050406030204" pitchFamily="18" charset="0"/>
                                            </a:rPr>
                                            <m:t>ℒ</m:t>
                                          </m:r>
                                        </m:e>
                                      </m:d>
                                    </m:e>
                                  </m:d>
                                </m:num>
                                <m:den>
                                  <m:r>
                                    <a:rPr lang="en-US" sz="2000" i="1">
                                      <a:latin typeface="Cambria Math" panose="02040503050406030204" pitchFamily="18" charset="0"/>
                                      <a:ea typeface="Cambria Math" panose="02040503050406030204" pitchFamily="18" charset="0"/>
                                    </a:rPr>
                                    <m:t>12</m:t>
                                  </m:r>
                                </m:den>
                              </m:f>
                              <m:r>
                                <a:rPr lang="en-US" sz="2000" i="1">
                                  <a:latin typeface="Cambria Math" panose="02040503050406030204" pitchFamily="18" charset="0"/>
                                  <a:ea typeface="Cambria Math" panose="02040503050406030204" pitchFamily="18" charset="0"/>
                                </a:rPr>
                                <m:t>+… </m:t>
                              </m:r>
                            </m:sup>
                          </m:sSup>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ea typeface="Cambria Math" panose="02040503050406030204" pitchFamily="18" charset="0"/>
                                </a:rPr>
                                <m:t>𝜏</m:t>
                              </m:r>
                              <m:r>
                                <a:rPr lang="en-US" sz="2000" i="1">
                                  <a:latin typeface="Cambria Math" panose="02040503050406030204" pitchFamily="18" charset="0"/>
                                  <a:ea typeface="Cambria Math" panose="02040503050406030204" pitchFamily="18" charset="0"/>
                                </a:rPr>
                                <m:t>ℋ</m:t>
                              </m:r>
                            </m:sup>
                          </m:sSup>
                          <m:r>
                            <a:rPr lang="en-US" sz="2000" i="1">
                              <a:latin typeface="Cambria Math" panose="02040503050406030204" pitchFamily="18" charset="0"/>
                            </a:rPr>
                            <m:t>𝑝</m:t>
                          </m:r>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,0)</m:t>
                          </m:r>
                        </m:e>
                      </m:borderBox>
                    </m:oMath>
                  </m:oMathPara>
                </a14:m>
                <a:endParaRPr lang="en-US" sz="2000" dirty="0" smtClean="0">
                  <a:latin typeface="Cambria Math"/>
                </a:endParaRPr>
              </a:p>
              <a:p>
                <a:r>
                  <a:rPr lang="en-US" sz="2000" dirty="0" smtClean="0">
                    <a:latin typeface="Cambria Math"/>
                  </a:rPr>
                  <a:t>Final step: evaluate</a:t>
                </a: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𝑃𝑟𝑖𝑐𝑒</m:t>
                      </m:r>
                      <m:r>
                        <a:rPr lang="en-US" sz="2000" b="0" i="1" smtClean="0">
                          <a:latin typeface="Cambria Math" panose="02040503050406030204" pitchFamily="18" charset="0"/>
                        </a:rPr>
                        <m:t>=</m:t>
                      </m:r>
                      <m:nary>
                        <m:naryPr>
                          <m:limLoc m:val="undOvr"/>
                          <m:ctrlPr>
                            <a:rPr lang="en-US" sz="2000" b="0" i="1" smtClean="0">
                              <a:latin typeface="Cambria Math" panose="02040503050406030204" pitchFamily="18" charset="0"/>
                            </a:rPr>
                          </m:ctrlPr>
                        </m:naryPr>
                        <m:sub>
                          <m:r>
                            <m:rPr>
                              <m:brk m:alnAt="24"/>
                            </m:rP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sub>
                        <m:sup>
                          <m:r>
                            <a:rPr lang="en-US" sz="2000" b="0" i="1" smtClean="0">
                              <a:latin typeface="Cambria Math" panose="02040503050406030204" pitchFamily="18" charset="0"/>
                              <a:ea typeface="Cambria Math" panose="02040503050406030204" pitchFamily="18" charset="0"/>
                            </a:rPr>
                            <m:t>∞</m:t>
                          </m:r>
                        </m:sup>
                        <m:e>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𝑇</m:t>
                              </m:r>
                            </m:e>
                          </m:d>
                          <m:r>
                            <m:rPr>
                              <m:sty m:val="p"/>
                            </m:rPr>
                            <a:rPr lang="en-US" sz="2000" b="0" i="0" smtClean="0">
                              <a:latin typeface="Cambria Math" panose="02040503050406030204" pitchFamily="18" charset="0"/>
                            </a:rPr>
                            <m:t>Payof</m:t>
                          </m:r>
                          <m:sSub>
                            <m:sSubPr>
                              <m:ctrlPr>
                                <a:rPr lang="en-US" sz="2000" i="1" smtClean="0">
                                  <a:latin typeface="Cambria Math" panose="02040503050406030204" pitchFamily="18" charset="0"/>
                                </a:rPr>
                              </m:ctrlPr>
                            </m:sSubPr>
                            <m:e>
                              <m:r>
                                <m:rPr>
                                  <m:sty m:val="p"/>
                                </m:rPr>
                                <a:rPr lang="en-US" sz="2000" b="0" i="0" smtClean="0">
                                  <a:latin typeface="Cambria Math" panose="02040503050406030204" pitchFamily="18" charset="0"/>
                                </a:rPr>
                                <m:t>f</m:t>
                              </m:r>
                            </m:e>
                            <m:sub>
                              <m:r>
                                <a:rPr lang="en-US" sz="2000" b="0" i="1" smtClean="0">
                                  <a:latin typeface="Cambria Math" panose="02040503050406030204" pitchFamily="18" charset="0"/>
                                </a:rPr>
                                <m:t>𝑇</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𝑑𝑥</m:t>
                          </m:r>
                        </m:e>
                      </m:nary>
                      <m:r>
                        <a:rPr lang="en-US" sz="2000" b="0" i="1" smtClean="0">
                          <a:latin typeface="Cambria Math" panose="02040503050406030204" pitchFamily="18" charset="0"/>
                        </a:rPr>
                        <m:t> </m:t>
                      </m:r>
                    </m:oMath>
                  </m:oMathPara>
                </a14:m>
                <a:endParaRPr lang="en-US" sz="2000" b="0" dirty="0" smtClean="0">
                  <a:latin typeface="Cambria Math"/>
                  <a:ea typeface="Cambria Math" panose="02040503050406030204" pitchFamily="18" charset="0"/>
                </a:endParaRPr>
              </a:p>
              <a:p>
                <a:pPr marL="0" indent="0">
                  <a:buNone/>
                </a:pPr>
                <a:endParaRPr lang="en-US" sz="2000" dirty="0" smtClean="0">
                  <a:latin typeface="Cambria Math"/>
                </a:endParaRPr>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141288" y="1295400"/>
                <a:ext cx="8861425" cy="5029200"/>
              </a:xfrm>
              <a:prstGeom prst="rect">
                <a:avLst/>
              </a:prstGeom>
              <a:blipFill>
                <a:blip r:embed="rId4"/>
                <a:stretch>
                  <a:fillRect l="-1719" t="-1091"/>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1863180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19456"/>
            <a:ext cx="8229600" cy="487362"/>
          </a:xfrm>
        </p:spPr>
        <p:txBody>
          <a:bodyPr/>
          <a:lstStyle/>
          <a:p>
            <a:r>
              <a:rPr lang="en-GB" smtClean="0"/>
              <a:t>Markets Quantitative Analysis</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3656" y="4122737"/>
            <a:ext cx="3145412" cy="2093326"/>
          </a:xfrm>
          <a:prstGeom prst="rect">
            <a:avLst/>
          </a:prstGeom>
        </p:spPr>
      </p:pic>
      <p:sp>
        <p:nvSpPr>
          <p:cNvPr id="7" name="Content Placeholder 2"/>
          <p:cNvSpPr>
            <a:spLocks noGrp="1"/>
          </p:cNvSpPr>
          <p:nvPr>
            <p:ph idx="4294967295"/>
          </p:nvPr>
        </p:nvSpPr>
        <p:spPr>
          <a:xfrm>
            <a:off x="5196014" y="3652837"/>
            <a:ext cx="2520696" cy="457200"/>
          </a:xfrm>
          <a:prstGeom prst="rect">
            <a:avLst/>
          </a:prstGeom>
        </p:spPr>
        <p:txBody>
          <a:bodyPr lIns="0" tIns="0" rIns="0" bIns="0">
            <a:normAutofit/>
          </a:bodyPr>
          <a:lstStyle/>
          <a:p>
            <a:pPr marL="0" indent="0" algn="ctr">
              <a:lnSpc>
                <a:spcPct val="100000"/>
              </a:lnSpc>
              <a:buNone/>
            </a:pPr>
            <a:r>
              <a:rPr lang="en-US" sz="1400" b="1" dirty="0" smtClean="0">
                <a:solidFill>
                  <a:schemeClr val="accent1"/>
                </a:solidFill>
                <a:latin typeface="+mj-lt"/>
                <a:ea typeface="ヒラギノ角ゴ Pro W3"/>
                <a:cs typeface="Geneva" pitchFamily="34" charset="0"/>
              </a:rPr>
              <a:t>4. Deliver</a:t>
            </a:r>
            <a:endParaRPr lang="en-US" sz="1400" dirty="0">
              <a:solidFill>
                <a:schemeClr val="tx1"/>
              </a:solidFill>
              <a:latin typeface="+mn-lt"/>
              <a:ea typeface="ヒラギノ角ゴ Pro W3"/>
              <a:cs typeface="Geneva" pitchFamily="34" charset="0"/>
            </a:endParaRPr>
          </a:p>
          <a:p>
            <a:pPr marL="0" indent="0" algn="ctr">
              <a:buNone/>
            </a:pPr>
            <a:endParaRPr lang="en-US" sz="1400" dirty="0">
              <a:solidFill>
                <a:schemeClr val="tx1"/>
              </a:solidFill>
              <a:latin typeface="+mn-lt"/>
              <a:ea typeface="ヒラギノ角ゴ Pro W3"/>
              <a:cs typeface="Geneva" pitchFamily="34" charset="0"/>
            </a:endParaRPr>
          </a:p>
          <a:p>
            <a:pPr marL="0" indent="0" algn="ctr">
              <a:lnSpc>
                <a:spcPct val="100000"/>
              </a:lnSpc>
              <a:buNone/>
            </a:pPr>
            <a:endParaRPr lang="en-US" dirty="0">
              <a:solidFill>
                <a:schemeClr val="tx1"/>
              </a:solidFill>
              <a:latin typeface="+mn-lt"/>
              <a:ea typeface="ヒラギノ角ゴ Pro W3"/>
              <a:cs typeface="Geneva"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774" y="4122737"/>
            <a:ext cx="3395662" cy="2093326"/>
          </a:xfrm>
          <a:prstGeom prst="rect">
            <a:avLst/>
          </a:prstGeom>
        </p:spPr>
      </p:pic>
      <p:sp>
        <p:nvSpPr>
          <p:cNvPr id="9" name="Content Placeholder 2"/>
          <p:cNvSpPr>
            <a:spLocks noGrp="1"/>
          </p:cNvSpPr>
          <p:nvPr>
            <p:ph idx="4294967295"/>
          </p:nvPr>
        </p:nvSpPr>
        <p:spPr>
          <a:xfrm>
            <a:off x="1042257" y="3652837"/>
            <a:ext cx="2520696" cy="457200"/>
          </a:xfrm>
          <a:prstGeom prst="rect">
            <a:avLst/>
          </a:prstGeom>
        </p:spPr>
        <p:txBody>
          <a:bodyPr lIns="0" tIns="0" rIns="0" bIns="0">
            <a:normAutofit/>
          </a:bodyPr>
          <a:lstStyle/>
          <a:p>
            <a:pPr marL="0" indent="0" algn="ctr">
              <a:lnSpc>
                <a:spcPct val="100000"/>
              </a:lnSpc>
              <a:buNone/>
            </a:pPr>
            <a:r>
              <a:rPr lang="en-US" sz="1400" b="1" dirty="0" smtClean="0">
                <a:solidFill>
                  <a:schemeClr val="accent1"/>
                </a:solidFill>
                <a:latin typeface="+mj-lt"/>
                <a:ea typeface="ヒラギノ角ゴ Pro W3"/>
                <a:cs typeface="Geneva" pitchFamily="34" charset="0"/>
              </a:rPr>
              <a:t>3. Implementation</a:t>
            </a:r>
            <a:endParaRPr lang="en-US" sz="1400" dirty="0">
              <a:solidFill>
                <a:schemeClr val="tx1"/>
              </a:solidFill>
              <a:latin typeface="+mn-lt"/>
              <a:ea typeface="ヒラギノ角ゴ Pro W3"/>
              <a:cs typeface="Geneva" pitchFamily="34" charset="0"/>
            </a:endParaRPr>
          </a:p>
          <a:p>
            <a:pPr marL="0" indent="0" algn="ctr">
              <a:buNone/>
            </a:pPr>
            <a:endParaRPr lang="en-US" sz="1400" dirty="0">
              <a:solidFill>
                <a:schemeClr val="tx1"/>
              </a:solidFill>
              <a:latin typeface="+mn-lt"/>
              <a:ea typeface="ヒラギノ角ゴ Pro W3"/>
              <a:cs typeface="Geneva" pitchFamily="34" charset="0"/>
            </a:endParaRPr>
          </a:p>
          <a:p>
            <a:pPr marL="0" indent="0" algn="ctr">
              <a:lnSpc>
                <a:spcPct val="100000"/>
              </a:lnSpc>
              <a:buNone/>
            </a:pPr>
            <a:endParaRPr lang="en-US" dirty="0">
              <a:solidFill>
                <a:schemeClr val="tx1"/>
              </a:solidFill>
              <a:latin typeface="+mn-lt"/>
              <a:ea typeface="ヒラギノ角ゴ Pro W3"/>
              <a:cs typeface="Geneva" pitchFamily="34" charset="0"/>
            </a:endParaRPr>
          </a:p>
        </p:txBody>
      </p:sp>
      <mc:AlternateContent xmlns:mc="http://schemas.openxmlformats.org/markup-compatibility/2006" xmlns:a14="http://schemas.microsoft.com/office/drawing/2010/main">
        <mc:Choice Requires="a14">
          <p:sp>
            <p:nvSpPr>
              <p:cNvPr id="10" name="Content Placeholder 2"/>
              <p:cNvSpPr>
                <a:spLocks noGrp="1"/>
              </p:cNvSpPr>
              <p:nvPr>
                <p:ph idx="4294967295"/>
              </p:nvPr>
            </p:nvSpPr>
            <p:spPr>
              <a:xfrm>
                <a:off x="4470400" y="1112837"/>
                <a:ext cx="3971925" cy="2057400"/>
              </a:xfrm>
              <a:prstGeom prst="rect">
                <a:avLst/>
              </a:prstGeom>
            </p:spPr>
            <p:txBody>
              <a:bodyPr lIns="0" tIns="0" rIns="0" bIns="0">
                <a:normAutofit fontScale="77500" lnSpcReduction="20000"/>
              </a:bodyPr>
              <a:lstStyle/>
              <a:p>
                <a:pPr marL="0" indent="0" algn="ctr">
                  <a:lnSpc>
                    <a:spcPct val="100000"/>
                  </a:lnSpc>
                  <a:buNone/>
                </a:pPr>
                <a:r>
                  <a:rPr lang="en-US" sz="1800" b="1" dirty="0" smtClean="0">
                    <a:solidFill>
                      <a:schemeClr val="accent1"/>
                    </a:solidFill>
                    <a:latin typeface="+mj-lt"/>
                    <a:ea typeface="ヒラギノ角ゴ Pro W3"/>
                    <a:cs typeface="Geneva" pitchFamily="34" charset="0"/>
                  </a:rPr>
                  <a:t>2. Build Mathematical Model</a:t>
                </a:r>
              </a:p>
              <a:p>
                <a:pPr marL="0" indent="0" algn="ctr">
                  <a:lnSpc>
                    <a:spcPct val="100000"/>
                  </a:lnSpc>
                  <a:buNone/>
                </a:pPr>
                <a:endParaRPr lang="en-GB" sz="1400" b="1" dirty="0">
                  <a:solidFill>
                    <a:schemeClr val="accent1"/>
                  </a:solidFill>
                  <a:latin typeface="+mj-lt"/>
                  <a:ea typeface="ヒラギノ角ゴ Pro W3"/>
                  <a:cs typeface="Geneva" pitchFamily="34" charset="0"/>
                </a:endParaRPr>
              </a:p>
              <a:p>
                <a:pPr marL="0" indent="0">
                  <a:lnSpc>
                    <a:spcPct val="100000"/>
                  </a:lnSpc>
                  <a:buNone/>
                </a:pPr>
                <a14:m>
                  <m:oMathPara xmlns:m="http://schemas.openxmlformats.org/officeDocument/2006/math">
                    <m:oMathParaPr>
                      <m:jc m:val="centerGroup"/>
                    </m:oMathParaPr>
                    <m:oMath xmlns:m="http://schemas.openxmlformats.org/officeDocument/2006/math">
                      <m:r>
                        <a:rPr lang="en-GB" i="1">
                          <a:solidFill>
                            <a:schemeClr val="tx1"/>
                          </a:solidFill>
                          <a:latin typeface="Cambria Math"/>
                          <a:ea typeface="ヒラギノ角ゴ Pro W3"/>
                          <a:cs typeface="Geneva" pitchFamily="34" charset="0"/>
                        </a:rPr>
                        <m:t>𝑃𝑉</m:t>
                      </m:r>
                      <m:r>
                        <a:rPr lang="en-GB" i="1">
                          <a:solidFill>
                            <a:schemeClr val="tx1"/>
                          </a:solidFill>
                          <a:latin typeface="Cambria Math"/>
                          <a:ea typeface="ヒラギノ角ゴ Pro W3"/>
                          <a:cs typeface="Geneva" pitchFamily="34" charset="0"/>
                        </a:rPr>
                        <m:t>=</m:t>
                      </m:r>
                      <m:nary>
                        <m:naryPr>
                          <m:chr m:val="∑"/>
                          <m:ctrlPr>
                            <a:rPr lang="en-GB" i="1">
                              <a:solidFill>
                                <a:schemeClr val="tx1"/>
                              </a:solidFill>
                              <a:latin typeface="Cambria Math" panose="02040503050406030204" pitchFamily="18" charset="0"/>
                            </a:rPr>
                          </m:ctrlPr>
                        </m:naryPr>
                        <m:sub>
                          <m:r>
                            <m:rPr>
                              <m:brk m:alnAt="23"/>
                            </m:rPr>
                            <a:rPr lang="en-GB" i="1">
                              <a:solidFill>
                                <a:schemeClr val="tx1"/>
                              </a:solidFill>
                              <a:latin typeface="Cambria Math"/>
                            </a:rPr>
                            <m:t>𝑓</m:t>
                          </m:r>
                          <m:r>
                            <a:rPr lang="en-GB" i="1">
                              <a:solidFill>
                                <a:schemeClr val="tx1"/>
                              </a:solidFill>
                              <a:latin typeface="Cambria Math"/>
                            </a:rPr>
                            <m:t>𝑙</m:t>
                          </m:r>
                        </m:sub>
                        <m:sup/>
                        <m:e>
                          <m:sSub>
                            <m:sSubPr>
                              <m:ctrlPr>
                                <a:rPr lang="en-GB" b="1" i="1">
                                  <a:solidFill>
                                    <a:schemeClr val="tx1"/>
                                  </a:solidFill>
                                  <a:latin typeface="Cambria Math" panose="02040503050406030204" pitchFamily="18" charset="0"/>
                                </a:rPr>
                              </m:ctrlPr>
                            </m:sSubPr>
                            <m:e>
                              <m:r>
                                <a:rPr lang="en-GB" b="1" i="1">
                                  <a:solidFill>
                                    <a:schemeClr val="tx1"/>
                                  </a:solidFill>
                                  <a:latin typeface="Cambria Math"/>
                                </a:rPr>
                                <m:t>𝑭</m:t>
                              </m:r>
                            </m:e>
                            <m:sub>
                              <m:r>
                                <a:rPr lang="en-GB" b="1" i="1">
                                  <a:solidFill>
                                    <a:schemeClr val="tx1"/>
                                  </a:solidFill>
                                  <a:latin typeface="Cambria Math"/>
                                </a:rPr>
                                <m:t>𝒊</m:t>
                              </m:r>
                            </m:sub>
                          </m:sSub>
                          <m:sSub>
                            <m:sSubPr>
                              <m:ctrlPr>
                                <a:rPr lang="en-GB" i="1">
                                  <a:solidFill>
                                    <a:schemeClr val="tx1"/>
                                  </a:solidFill>
                                  <a:latin typeface="Cambria Math" panose="02040503050406030204" pitchFamily="18" charset="0"/>
                                </a:rPr>
                              </m:ctrlPr>
                            </m:sSubPr>
                            <m:e>
                              <m:r>
                                <a:rPr lang="en-GB" i="1">
                                  <a:solidFill>
                                    <a:schemeClr val="tx1"/>
                                  </a:solidFill>
                                  <a:latin typeface="Cambria Math"/>
                                  <a:ea typeface="Cambria Math"/>
                                </a:rPr>
                                <m:t>𝜏</m:t>
                              </m:r>
                            </m:e>
                            <m:sub>
                              <m:r>
                                <a:rPr lang="en-GB" i="1">
                                  <a:solidFill>
                                    <a:schemeClr val="tx1"/>
                                  </a:solidFill>
                                  <a:latin typeface="Cambria Math"/>
                                </a:rPr>
                                <m:t>𝑖</m:t>
                              </m:r>
                            </m:sub>
                          </m:sSub>
                          <m:sSub>
                            <m:sSubPr>
                              <m:ctrlPr>
                                <a:rPr lang="en-GB" b="1" i="1">
                                  <a:solidFill>
                                    <a:schemeClr val="tx1"/>
                                  </a:solidFill>
                                  <a:latin typeface="Cambria Math" panose="02040503050406030204" pitchFamily="18" charset="0"/>
                                </a:rPr>
                              </m:ctrlPr>
                            </m:sSubPr>
                            <m:e>
                              <m:r>
                                <a:rPr lang="en-GB" b="1" i="1">
                                  <a:solidFill>
                                    <a:schemeClr val="tx1"/>
                                  </a:solidFill>
                                  <a:latin typeface="Cambria Math"/>
                                </a:rPr>
                                <m:t>𝑫𝑭</m:t>
                              </m:r>
                            </m:e>
                            <m:sub>
                              <m:r>
                                <a:rPr lang="en-GB" b="1" i="1">
                                  <a:solidFill>
                                    <a:schemeClr val="tx1"/>
                                  </a:solidFill>
                                  <a:latin typeface="Cambria Math"/>
                                </a:rPr>
                                <m:t>𝒊</m:t>
                              </m:r>
                            </m:sub>
                          </m:sSub>
                        </m:e>
                      </m:nary>
                      <m:r>
                        <a:rPr lang="en-GB" i="1">
                          <a:solidFill>
                            <a:schemeClr val="tx1"/>
                          </a:solidFill>
                          <a:latin typeface="Cambria Math"/>
                        </a:rPr>
                        <m:t>−</m:t>
                      </m:r>
                      <m:r>
                        <a:rPr lang="en-GB" i="1">
                          <a:solidFill>
                            <a:schemeClr val="tx1"/>
                          </a:solidFill>
                          <a:latin typeface="Cambria Math"/>
                        </a:rPr>
                        <m:t>𝑆</m:t>
                      </m:r>
                      <m:nary>
                        <m:naryPr>
                          <m:chr m:val="∑"/>
                          <m:ctrlPr>
                            <a:rPr lang="en-GB" i="1">
                              <a:solidFill>
                                <a:schemeClr val="tx1"/>
                              </a:solidFill>
                              <a:latin typeface="Cambria Math" panose="02040503050406030204" pitchFamily="18" charset="0"/>
                            </a:rPr>
                          </m:ctrlPr>
                        </m:naryPr>
                        <m:sub>
                          <m:r>
                            <m:rPr>
                              <m:brk m:alnAt="23"/>
                            </m:rPr>
                            <a:rPr lang="en-GB" i="1">
                              <a:solidFill>
                                <a:schemeClr val="tx1"/>
                              </a:solidFill>
                              <a:latin typeface="Cambria Math"/>
                            </a:rPr>
                            <m:t>𝑓</m:t>
                          </m:r>
                          <m:r>
                            <a:rPr lang="en-GB" i="1">
                              <a:solidFill>
                                <a:schemeClr val="tx1"/>
                              </a:solidFill>
                              <a:latin typeface="Cambria Math"/>
                            </a:rPr>
                            <m:t>𝑥</m:t>
                          </m:r>
                        </m:sub>
                        <m:sup/>
                        <m:e>
                          <m:sSub>
                            <m:sSubPr>
                              <m:ctrlPr>
                                <a:rPr lang="en-GB" i="1">
                                  <a:solidFill>
                                    <a:schemeClr val="tx1"/>
                                  </a:solidFill>
                                  <a:latin typeface="Cambria Math" panose="02040503050406030204" pitchFamily="18" charset="0"/>
                                </a:rPr>
                              </m:ctrlPr>
                            </m:sSubPr>
                            <m:e>
                              <m:r>
                                <a:rPr lang="en-GB" i="1">
                                  <a:solidFill>
                                    <a:schemeClr val="tx1"/>
                                  </a:solidFill>
                                  <a:latin typeface="Cambria Math"/>
                                  <a:ea typeface="Cambria Math"/>
                                </a:rPr>
                                <m:t>𝜏</m:t>
                              </m:r>
                            </m:e>
                            <m:sub>
                              <m:r>
                                <a:rPr lang="en-GB" i="1">
                                  <a:solidFill>
                                    <a:schemeClr val="tx1"/>
                                  </a:solidFill>
                                  <a:latin typeface="Cambria Math"/>
                                </a:rPr>
                                <m:t>𝑖</m:t>
                              </m:r>
                            </m:sub>
                          </m:sSub>
                          <m:sSub>
                            <m:sSubPr>
                              <m:ctrlPr>
                                <a:rPr lang="en-GB" b="1" i="1">
                                  <a:solidFill>
                                    <a:schemeClr val="tx1"/>
                                  </a:solidFill>
                                  <a:latin typeface="Cambria Math" panose="02040503050406030204" pitchFamily="18" charset="0"/>
                                </a:rPr>
                              </m:ctrlPr>
                            </m:sSubPr>
                            <m:e>
                              <m:r>
                                <a:rPr lang="en-GB" b="1" i="1">
                                  <a:solidFill>
                                    <a:schemeClr val="tx1"/>
                                  </a:solidFill>
                                  <a:latin typeface="Cambria Math"/>
                                </a:rPr>
                                <m:t>𝑫𝑭</m:t>
                              </m:r>
                            </m:e>
                            <m:sub>
                              <m:r>
                                <a:rPr lang="en-GB" b="1" i="1">
                                  <a:solidFill>
                                    <a:schemeClr val="tx1"/>
                                  </a:solidFill>
                                  <a:latin typeface="Cambria Math"/>
                                </a:rPr>
                                <m:t>𝒊</m:t>
                              </m:r>
                            </m:sub>
                          </m:sSub>
                        </m:e>
                      </m:nary>
                    </m:oMath>
                  </m:oMathPara>
                </a14:m>
                <a:endParaRPr lang="en-GB" dirty="0">
                  <a:solidFill>
                    <a:schemeClr val="tx1"/>
                  </a:solidFill>
                  <a:ea typeface="ヒラギノ角ゴ Pro W3"/>
                  <a:cs typeface="Geneva" pitchFamily="34" charset="0"/>
                </a:endParaRPr>
              </a:p>
              <a:p>
                <a:pPr marL="0" indent="0">
                  <a:lnSpc>
                    <a:spcPct val="100000"/>
                  </a:lnSpc>
                  <a:buNone/>
                </a:pPr>
                <a14:m>
                  <m:oMathPara xmlns:m="http://schemas.openxmlformats.org/officeDocument/2006/math">
                    <m:oMathParaPr>
                      <m:jc m:val="centerGroup"/>
                    </m:oMathParaPr>
                    <m:oMath xmlns:m="http://schemas.openxmlformats.org/officeDocument/2006/math">
                      <m:r>
                        <a:rPr lang="en-GB" i="1">
                          <a:solidFill>
                            <a:schemeClr val="tx1"/>
                          </a:solidFill>
                          <a:latin typeface="Cambria Math"/>
                          <a:ea typeface="ヒラギノ角ゴ Pro W3"/>
                          <a:cs typeface="Geneva" pitchFamily="34" charset="0"/>
                        </a:rPr>
                        <m:t>𝑃</m:t>
                      </m:r>
                      <m:r>
                        <a:rPr lang="en-US" i="1">
                          <a:solidFill>
                            <a:schemeClr val="tx1"/>
                          </a:solidFill>
                          <a:latin typeface="Cambria Math"/>
                          <a:ea typeface="ヒラギノ角ゴ Pro W3"/>
                          <a:cs typeface="Geneva" pitchFamily="34" charset="0"/>
                        </a:rPr>
                        <m:t>𝑉</m:t>
                      </m:r>
                      <m:r>
                        <a:rPr lang="en-GB" i="1">
                          <a:solidFill>
                            <a:schemeClr val="tx1"/>
                          </a:solidFill>
                          <a:latin typeface="Cambria Math"/>
                          <a:ea typeface="ヒラギノ角ゴ Pro W3"/>
                          <a:cs typeface="Geneva" pitchFamily="34" charset="0"/>
                        </a:rPr>
                        <m:t>=</m:t>
                      </m:r>
                      <m:r>
                        <a:rPr lang="en-GB" b="1" i="1">
                          <a:solidFill>
                            <a:schemeClr val="tx1"/>
                          </a:solidFill>
                          <a:latin typeface="Cambria Math"/>
                          <a:ea typeface="Cambria Math"/>
                          <a:cs typeface="Geneva" pitchFamily="34" charset="0"/>
                        </a:rPr>
                        <m:t>𝑫𝑭</m:t>
                      </m:r>
                      <m:d>
                        <m:dPr>
                          <m:begChr m:val="["/>
                          <m:endChr m:val="]"/>
                          <m:ctrlPr>
                            <a:rPr lang="en-GB" i="1">
                              <a:solidFill>
                                <a:schemeClr val="tx1"/>
                              </a:solidFill>
                              <a:latin typeface="Cambria Math" panose="02040503050406030204" pitchFamily="18" charset="0"/>
                            </a:rPr>
                          </m:ctrlPr>
                        </m:dPr>
                        <m:e>
                          <m:r>
                            <a:rPr lang="en-GB" i="1">
                              <a:solidFill>
                                <a:schemeClr val="tx1"/>
                              </a:solidFill>
                              <a:latin typeface="Cambria Math"/>
                            </a:rPr>
                            <m:t>𝐹𝑁</m:t>
                          </m:r>
                          <m:d>
                            <m:dPr>
                              <m:ctrlPr>
                                <a:rPr lang="en-GB" i="1">
                                  <a:solidFill>
                                    <a:schemeClr val="tx1"/>
                                  </a:solidFill>
                                  <a:latin typeface="Cambria Math" panose="02040503050406030204" pitchFamily="18" charset="0"/>
                                </a:rPr>
                              </m:ctrlPr>
                            </m:dPr>
                            <m:e>
                              <m:sSub>
                                <m:sSubPr>
                                  <m:ctrlPr>
                                    <a:rPr lang="en-GB" i="1">
                                      <a:solidFill>
                                        <a:schemeClr val="tx1"/>
                                      </a:solidFill>
                                      <a:latin typeface="Cambria Math" panose="02040503050406030204" pitchFamily="18" charset="0"/>
                                    </a:rPr>
                                  </m:ctrlPr>
                                </m:sSubPr>
                                <m:e>
                                  <m:r>
                                    <a:rPr lang="en-GB" i="1">
                                      <a:solidFill>
                                        <a:schemeClr val="tx1"/>
                                      </a:solidFill>
                                      <a:latin typeface="Cambria Math"/>
                                    </a:rPr>
                                    <m:t>𝑑</m:t>
                                  </m:r>
                                </m:e>
                                <m:sub>
                                  <m:r>
                                    <a:rPr lang="en-GB" i="1">
                                      <a:solidFill>
                                        <a:schemeClr val="tx1"/>
                                      </a:solidFill>
                                      <a:latin typeface="Cambria Math"/>
                                    </a:rPr>
                                    <m:t>1</m:t>
                                  </m:r>
                                </m:sub>
                              </m:sSub>
                            </m:e>
                          </m:d>
                          <m:r>
                            <a:rPr lang="en-GB" i="1">
                              <a:solidFill>
                                <a:schemeClr val="tx1"/>
                              </a:solidFill>
                              <a:latin typeface="Cambria Math"/>
                            </a:rPr>
                            <m:t>−</m:t>
                          </m:r>
                          <m:r>
                            <a:rPr lang="en-GB" i="1">
                              <a:solidFill>
                                <a:schemeClr val="tx1"/>
                              </a:solidFill>
                              <a:latin typeface="Cambria Math"/>
                            </a:rPr>
                            <m:t>𝑋𝑁</m:t>
                          </m:r>
                          <m:d>
                            <m:dPr>
                              <m:ctrlPr>
                                <a:rPr lang="en-GB" i="1">
                                  <a:solidFill>
                                    <a:schemeClr val="tx1"/>
                                  </a:solidFill>
                                  <a:latin typeface="Cambria Math" panose="02040503050406030204" pitchFamily="18" charset="0"/>
                                </a:rPr>
                              </m:ctrlPr>
                            </m:dPr>
                            <m:e>
                              <m:sSub>
                                <m:sSubPr>
                                  <m:ctrlPr>
                                    <a:rPr lang="en-GB" i="1">
                                      <a:solidFill>
                                        <a:schemeClr val="tx1"/>
                                      </a:solidFill>
                                      <a:latin typeface="Cambria Math" panose="02040503050406030204" pitchFamily="18" charset="0"/>
                                    </a:rPr>
                                  </m:ctrlPr>
                                </m:sSubPr>
                                <m:e>
                                  <m:r>
                                    <a:rPr lang="en-GB" i="1">
                                      <a:solidFill>
                                        <a:schemeClr val="tx1"/>
                                      </a:solidFill>
                                      <a:latin typeface="Cambria Math"/>
                                    </a:rPr>
                                    <m:t>𝑑</m:t>
                                  </m:r>
                                </m:e>
                                <m:sub>
                                  <m:r>
                                    <a:rPr lang="en-GB" i="1">
                                      <a:solidFill>
                                        <a:schemeClr val="tx1"/>
                                      </a:solidFill>
                                      <a:latin typeface="Cambria Math"/>
                                    </a:rPr>
                                    <m:t>2</m:t>
                                  </m:r>
                                </m:sub>
                              </m:sSub>
                            </m:e>
                          </m:d>
                        </m:e>
                      </m:d>
                    </m:oMath>
                  </m:oMathPara>
                </a14:m>
                <a:endParaRPr lang="en-GB" dirty="0">
                  <a:solidFill>
                    <a:schemeClr val="tx1"/>
                  </a:solidFill>
                  <a:ea typeface="ヒラギノ角ゴ Pro W3"/>
                  <a:cs typeface="Geneva" pitchFamily="34" charset="0"/>
                </a:endParaRPr>
              </a:p>
              <a:p>
                <a:pPr marL="0" indent="0">
                  <a:lnSpc>
                    <a:spcPct val="100000"/>
                  </a:lnSpc>
                  <a:buNone/>
                </a:pPr>
                <a14:m>
                  <m:oMathPara xmlns:m="http://schemas.openxmlformats.org/officeDocument/2006/math">
                    <m:oMathParaPr>
                      <m:jc m:val="centerGroup"/>
                    </m:oMathParaPr>
                    <m:oMath xmlns:m="http://schemas.openxmlformats.org/officeDocument/2006/math">
                      <m:r>
                        <a:rPr lang="en-US" i="1">
                          <a:solidFill>
                            <a:schemeClr val="tx1"/>
                          </a:solidFill>
                          <a:latin typeface="Cambria Math"/>
                          <a:ea typeface="ヒラギノ角ゴ Pro W3"/>
                          <a:cs typeface="Geneva" pitchFamily="34" charset="0"/>
                        </a:rPr>
                        <m:t>𝑃𝑉</m:t>
                      </m:r>
                      <m:r>
                        <a:rPr lang="en-US" i="1">
                          <a:solidFill>
                            <a:schemeClr val="tx1"/>
                          </a:solidFill>
                          <a:latin typeface="Cambria Math"/>
                          <a:ea typeface="ヒラギノ角ゴ Pro W3"/>
                          <a:cs typeface="Geneva" pitchFamily="34" charset="0"/>
                        </a:rPr>
                        <m:t>=</m:t>
                      </m:r>
                      <m:d>
                        <m:dPr>
                          <m:ctrlPr>
                            <a:rPr lang="en-US" i="1">
                              <a:solidFill>
                                <a:schemeClr val="tx1"/>
                              </a:solidFill>
                              <a:latin typeface="Cambria Math" panose="02040503050406030204" pitchFamily="18" charset="0"/>
                              <a:ea typeface="ヒラギノ角ゴ Pro W3"/>
                              <a:cs typeface="Geneva" pitchFamily="34" charset="0"/>
                            </a:rPr>
                          </m:ctrlPr>
                        </m:dPr>
                        <m:e>
                          <m:r>
                            <a:rPr lang="en-US" i="1">
                              <a:solidFill>
                                <a:schemeClr val="tx1"/>
                              </a:solidFill>
                              <a:latin typeface="Cambria Math"/>
                              <a:ea typeface="ヒラギノ角ゴ Pro W3"/>
                              <a:cs typeface="Geneva" pitchFamily="34" charset="0"/>
                            </a:rPr>
                            <m:t>1−</m:t>
                          </m:r>
                          <m:r>
                            <a:rPr lang="en-US" i="1">
                              <a:solidFill>
                                <a:schemeClr val="tx1"/>
                              </a:solidFill>
                              <a:latin typeface="Cambria Math"/>
                              <a:ea typeface="ヒラギノ角ゴ Pro W3"/>
                              <a:cs typeface="Geneva" pitchFamily="34" charset="0"/>
                            </a:rPr>
                            <m:t>𝑅</m:t>
                          </m:r>
                        </m:e>
                      </m:d>
                      <m:r>
                        <a:rPr lang="en-US" i="1">
                          <a:solidFill>
                            <a:schemeClr val="tx1"/>
                          </a:solidFill>
                          <a:latin typeface="Cambria Math"/>
                          <a:ea typeface="ヒラギノ角ゴ Pro W3"/>
                          <a:cs typeface="Geneva" pitchFamily="34" charset="0"/>
                        </a:rPr>
                        <m:t>∗</m:t>
                      </m:r>
                      <m:nary>
                        <m:naryPr>
                          <m:limLoc m:val="undOvr"/>
                          <m:ctrlPr>
                            <a:rPr lang="en-US" i="1">
                              <a:solidFill>
                                <a:schemeClr val="tx1"/>
                              </a:solidFill>
                              <a:latin typeface="Cambria Math" panose="02040503050406030204" pitchFamily="18" charset="0"/>
                            </a:rPr>
                          </m:ctrlPr>
                        </m:naryPr>
                        <m:sub>
                          <m:r>
                            <m:rPr>
                              <m:brk m:alnAt="24"/>
                            </m:rPr>
                            <a:rPr lang="en-US" i="1">
                              <a:solidFill>
                                <a:schemeClr val="tx1"/>
                              </a:solidFill>
                              <a:latin typeface="Cambria Math"/>
                            </a:rPr>
                            <m:t>0</m:t>
                          </m:r>
                        </m:sub>
                        <m:sup>
                          <m:r>
                            <a:rPr lang="en-US" i="1">
                              <a:solidFill>
                                <a:schemeClr val="tx1"/>
                              </a:solidFill>
                              <a:latin typeface="Cambria Math"/>
                            </a:rPr>
                            <m:t>𝑇</m:t>
                          </m:r>
                        </m:sup>
                        <m:e>
                          <m:r>
                            <a:rPr lang="en-US" b="1" i="1">
                              <a:solidFill>
                                <a:schemeClr val="tx1"/>
                              </a:solidFill>
                              <a:latin typeface="Cambria Math"/>
                            </a:rPr>
                            <m:t>𝑫𝑭</m:t>
                          </m:r>
                          <m:d>
                            <m:dPr>
                              <m:ctrlPr>
                                <a:rPr lang="en-US" b="1" i="1">
                                  <a:solidFill>
                                    <a:schemeClr val="tx1"/>
                                  </a:solidFill>
                                  <a:latin typeface="Cambria Math" panose="02040503050406030204" pitchFamily="18" charset="0"/>
                                </a:rPr>
                              </m:ctrlPr>
                            </m:dPr>
                            <m:e>
                              <m:r>
                                <a:rPr lang="en-US" b="1" i="1">
                                  <a:solidFill>
                                    <a:schemeClr val="tx1"/>
                                  </a:solidFill>
                                  <a:latin typeface="Cambria Math"/>
                                </a:rPr>
                                <m:t>𝒕</m:t>
                              </m:r>
                            </m:e>
                          </m:d>
                          <m:r>
                            <a:rPr lang="en-US" i="1">
                              <a:solidFill>
                                <a:schemeClr val="tx1"/>
                              </a:solidFill>
                              <a:latin typeface="Cambria Math"/>
                            </a:rPr>
                            <m:t>𝑑𝑃</m:t>
                          </m:r>
                          <m:d>
                            <m:dPr>
                              <m:ctrlPr>
                                <a:rPr lang="en-US" i="1">
                                  <a:solidFill>
                                    <a:schemeClr val="tx1"/>
                                  </a:solidFill>
                                  <a:latin typeface="Cambria Math" panose="02040503050406030204" pitchFamily="18" charset="0"/>
                                </a:rPr>
                              </m:ctrlPr>
                            </m:dPr>
                            <m:e>
                              <m:r>
                                <a:rPr lang="en-US" i="1">
                                  <a:solidFill>
                                    <a:schemeClr val="tx1"/>
                                  </a:solidFill>
                                  <a:latin typeface="Cambria Math"/>
                                </a:rPr>
                                <m:t>𝑡</m:t>
                              </m:r>
                            </m:e>
                          </m:d>
                          <m:r>
                            <a:rPr lang="en-US" i="1">
                              <a:solidFill>
                                <a:schemeClr val="tx1"/>
                              </a:solidFill>
                              <a:latin typeface="Cambria Math"/>
                            </a:rPr>
                            <m:t>−</m:t>
                          </m:r>
                          <m:r>
                            <a:rPr lang="en-US" i="1">
                              <a:solidFill>
                                <a:schemeClr val="tx1"/>
                              </a:solidFill>
                              <a:latin typeface="Cambria Math"/>
                            </a:rPr>
                            <m:t>𝑆</m:t>
                          </m:r>
                          <m:nary>
                            <m:naryPr>
                              <m:chr m:val="∑"/>
                              <m:ctrlPr>
                                <a:rPr lang="en-US" i="1">
                                  <a:solidFill>
                                    <a:schemeClr val="tx1"/>
                                  </a:solidFill>
                                  <a:latin typeface="Cambria Math" panose="02040503050406030204" pitchFamily="18" charset="0"/>
                                </a:rPr>
                              </m:ctrlPr>
                            </m:naryPr>
                            <m:sub>
                              <m:r>
                                <m:rPr>
                                  <m:brk m:alnAt="23"/>
                                </m:rPr>
                                <a:rPr lang="en-US" i="1">
                                  <a:solidFill>
                                    <a:schemeClr val="tx1"/>
                                  </a:solidFill>
                                  <a:latin typeface="Cambria Math"/>
                                </a:rPr>
                                <m:t>𝑖</m:t>
                              </m:r>
                              <m:r>
                                <a:rPr lang="en-US" i="1">
                                  <a:solidFill>
                                    <a:schemeClr val="tx1"/>
                                  </a:solidFill>
                                  <a:latin typeface="Cambria Math"/>
                                </a:rPr>
                                <m:t>=0</m:t>
                              </m:r>
                            </m:sub>
                            <m:sup>
                              <m:r>
                                <a:rPr lang="en-US" i="1">
                                  <a:solidFill>
                                    <a:schemeClr val="tx1"/>
                                  </a:solidFill>
                                  <a:latin typeface="Cambria Math"/>
                                </a:rPr>
                                <m:t>𝑁</m:t>
                              </m:r>
                            </m:sup>
                            <m:e>
                              <m:sSub>
                                <m:sSubPr>
                                  <m:ctrlPr>
                                    <a:rPr lang="en-US" i="1">
                                      <a:solidFill>
                                        <a:schemeClr val="tx1"/>
                                      </a:solidFill>
                                      <a:latin typeface="Cambria Math" panose="02040503050406030204" pitchFamily="18" charset="0"/>
                                    </a:rPr>
                                  </m:ctrlPr>
                                </m:sSubPr>
                                <m:e>
                                  <m:r>
                                    <a:rPr lang="en-US" i="1">
                                      <a:solidFill>
                                        <a:schemeClr val="tx1"/>
                                      </a:solidFill>
                                      <a:latin typeface="Cambria Math"/>
                                    </a:rPr>
                                    <m:t>𝜏</m:t>
                                  </m:r>
                                </m:e>
                                <m:sub>
                                  <m:r>
                                    <a:rPr lang="en-US" i="1">
                                      <a:solidFill>
                                        <a:schemeClr val="tx1"/>
                                      </a:solidFill>
                                      <a:latin typeface="Cambria Math"/>
                                    </a:rPr>
                                    <m:t>𝑖</m:t>
                                  </m:r>
                                </m:sub>
                              </m:sSub>
                              <m:r>
                                <a:rPr lang="en-US" b="1" i="1">
                                  <a:solidFill>
                                    <a:schemeClr val="tx1"/>
                                  </a:solidFill>
                                  <a:latin typeface="Cambria Math"/>
                                </a:rPr>
                                <m:t>𝑫</m:t>
                              </m:r>
                              <m:sSub>
                                <m:sSubPr>
                                  <m:ctrlPr>
                                    <a:rPr lang="en-US" b="1" i="1">
                                      <a:solidFill>
                                        <a:schemeClr val="tx1"/>
                                      </a:solidFill>
                                      <a:latin typeface="Cambria Math" panose="02040503050406030204" pitchFamily="18" charset="0"/>
                                    </a:rPr>
                                  </m:ctrlPr>
                                </m:sSubPr>
                                <m:e>
                                  <m:r>
                                    <a:rPr lang="en-US" b="1" i="1">
                                      <a:solidFill>
                                        <a:schemeClr val="tx1"/>
                                      </a:solidFill>
                                      <a:latin typeface="Cambria Math"/>
                                    </a:rPr>
                                    <m:t>𝑭</m:t>
                                  </m:r>
                                </m:e>
                                <m:sub>
                                  <m:r>
                                    <a:rPr lang="en-US" b="1" i="1">
                                      <a:solidFill>
                                        <a:schemeClr val="tx1"/>
                                      </a:solidFill>
                                      <a:latin typeface="Cambria Math"/>
                                    </a:rPr>
                                    <m:t>𝒊</m:t>
                                  </m:r>
                                </m:sub>
                              </m:sSub>
                              <m:r>
                                <a:rPr lang="en-US" i="1">
                                  <a:solidFill>
                                    <a:schemeClr val="tx1"/>
                                  </a:solidFill>
                                  <a:latin typeface="Cambria Math"/>
                                </a:rPr>
                                <m:t>∗(1−</m:t>
                              </m:r>
                              <m:r>
                                <a:rPr lang="en-US" i="1">
                                  <a:solidFill>
                                    <a:schemeClr val="tx1"/>
                                  </a:solidFill>
                                  <a:latin typeface="Cambria Math"/>
                                </a:rPr>
                                <m:t>𝑃</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a:rPr>
                                        <m:t>𝑡</m:t>
                                      </m:r>
                                    </m:e>
                                    <m:sub>
                                      <m:r>
                                        <a:rPr lang="en-US" i="1">
                                          <a:solidFill>
                                            <a:schemeClr val="tx1"/>
                                          </a:solidFill>
                                          <a:latin typeface="Cambria Math"/>
                                        </a:rPr>
                                        <m:t>𝑖</m:t>
                                      </m:r>
                                    </m:sub>
                                  </m:sSub>
                                </m:e>
                              </m:d>
                              <m:r>
                                <a:rPr lang="en-US" i="1">
                                  <a:solidFill>
                                    <a:schemeClr val="tx1"/>
                                  </a:solidFill>
                                  <a:latin typeface="Cambria Math"/>
                                </a:rPr>
                                <m:t>)</m:t>
                              </m:r>
                            </m:e>
                          </m:nary>
                        </m:e>
                      </m:nary>
                    </m:oMath>
                  </m:oMathPara>
                </a14:m>
                <a:endParaRPr lang="en-GB" dirty="0">
                  <a:solidFill>
                    <a:schemeClr val="tx1"/>
                  </a:solidFill>
                  <a:ea typeface="ヒラギノ角ゴ Pro W3"/>
                  <a:cs typeface="Geneva" pitchFamily="34" charset="0"/>
                </a:endParaRPr>
              </a:p>
              <a:p>
                <a:pPr marL="0" indent="0" algn="ctr">
                  <a:lnSpc>
                    <a:spcPct val="100000"/>
                  </a:lnSpc>
                  <a:buNone/>
                </a:pPr>
                <a:endParaRPr lang="en-US" sz="1400" dirty="0">
                  <a:solidFill>
                    <a:schemeClr val="tx1"/>
                  </a:solidFill>
                  <a:latin typeface="+mn-lt"/>
                  <a:ea typeface="ヒラギノ角ゴ Pro W3"/>
                  <a:cs typeface="Geneva" pitchFamily="34" charset="0"/>
                </a:endParaRPr>
              </a:p>
              <a:p>
                <a:pPr marL="0" indent="0" algn="ctr">
                  <a:buNone/>
                </a:pPr>
                <a:endParaRPr lang="en-US" sz="1400" dirty="0">
                  <a:solidFill>
                    <a:schemeClr val="tx1"/>
                  </a:solidFill>
                  <a:latin typeface="+mn-lt"/>
                  <a:ea typeface="ヒラギノ角ゴ Pro W3"/>
                  <a:cs typeface="Geneva" pitchFamily="34" charset="0"/>
                </a:endParaRPr>
              </a:p>
              <a:p>
                <a:pPr marL="0" indent="0" algn="ctr">
                  <a:lnSpc>
                    <a:spcPct val="100000"/>
                  </a:lnSpc>
                  <a:buNone/>
                </a:pPr>
                <a:endParaRPr lang="en-US" dirty="0">
                  <a:solidFill>
                    <a:schemeClr val="tx1"/>
                  </a:solidFill>
                  <a:latin typeface="+mn-lt"/>
                  <a:ea typeface="ヒラギノ角ゴ Pro W3"/>
                  <a:cs typeface="Geneva" pitchFamily="34" charset="0"/>
                </a:endParaRPr>
              </a:p>
            </p:txBody>
          </p:sp>
        </mc:Choice>
        <mc:Fallback xmlns="">
          <p:sp>
            <p:nvSpPr>
              <p:cNvPr id="10" name="Content Placeholder 2"/>
              <p:cNvSpPr>
                <a:spLocks noGrp="1" noRot="1" noChangeAspect="1" noMove="1" noResize="1" noEditPoints="1" noAdjustHandles="1" noChangeArrowheads="1" noChangeShapeType="1" noTextEdit="1"/>
              </p:cNvSpPr>
              <p:nvPr>
                <p:ph idx="4294967295"/>
              </p:nvPr>
            </p:nvSpPr>
            <p:spPr>
              <a:xfrm>
                <a:off x="4470400" y="1112837"/>
                <a:ext cx="3971925" cy="2057400"/>
              </a:xfrm>
              <a:prstGeom prst="rect">
                <a:avLst/>
              </a:prstGeom>
              <a:blipFill rotWithShape="1">
                <a:blip r:embed="rId6"/>
                <a:stretch>
                  <a:fillRect t="-4748"/>
                </a:stretch>
              </a:blipFill>
            </p:spPr>
            <p:txBody>
              <a:bodyPr/>
              <a:lstStyle/>
              <a:p>
                <a:r>
                  <a:rPr lang="en-US">
                    <a:noFill/>
                  </a:rPr>
                  <a:t> </a:t>
                </a:r>
              </a:p>
            </p:txBody>
          </p:sp>
        </mc:Fallback>
      </mc:AlternateContent>
      <p:sp>
        <p:nvSpPr>
          <p:cNvPr id="11" name="Content Placeholder 2"/>
          <p:cNvSpPr>
            <a:spLocks noGrp="1"/>
          </p:cNvSpPr>
          <p:nvPr>
            <p:ph idx="4294967295"/>
          </p:nvPr>
        </p:nvSpPr>
        <p:spPr>
          <a:xfrm>
            <a:off x="1034383" y="1112837"/>
            <a:ext cx="2520696" cy="457200"/>
          </a:xfrm>
          <a:prstGeom prst="rect">
            <a:avLst/>
          </a:prstGeom>
        </p:spPr>
        <p:txBody>
          <a:bodyPr lIns="0" tIns="0" rIns="0" bIns="0">
            <a:normAutofit/>
          </a:bodyPr>
          <a:lstStyle/>
          <a:p>
            <a:pPr marL="0" indent="0" algn="ctr">
              <a:lnSpc>
                <a:spcPct val="100000"/>
              </a:lnSpc>
              <a:buNone/>
            </a:pPr>
            <a:r>
              <a:rPr lang="en-US" sz="1400" b="1" dirty="0" smtClean="0">
                <a:solidFill>
                  <a:schemeClr val="accent1"/>
                </a:solidFill>
                <a:latin typeface="+mj-lt"/>
                <a:ea typeface="ヒラギノ角ゴ Pro W3"/>
                <a:cs typeface="Geneva" pitchFamily="34" charset="0"/>
              </a:rPr>
              <a:t>1. Observe Market Behavior</a:t>
            </a:r>
            <a:endParaRPr lang="en-US" sz="1400" dirty="0">
              <a:solidFill>
                <a:schemeClr val="tx1"/>
              </a:solidFill>
              <a:latin typeface="+mn-lt"/>
              <a:ea typeface="ヒラギノ角ゴ Pro W3"/>
              <a:cs typeface="Geneva" pitchFamily="34" charset="0"/>
            </a:endParaRPr>
          </a:p>
          <a:p>
            <a:pPr marL="0" indent="0" algn="ctr">
              <a:buNone/>
            </a:pPr>
            <a:endParaRPr lang="en-US" sz="1400" dirty="0">
              <a:solidFill>
                <a:schemeClr val="tx1"/>
              </a:solidFill>
              <a:latin typeface="+mn-lt"/>
              <a:ea typeface="ヒラギノ角ゴ Pro W3"/>
              <a:cs typeface="Geneva" pitchFamily="34" charset="0"/>
            </a:endParaRPr>
          </a:p>
          <a:p>
            <a:pPr marL="0" indent="0" algn="ctr">
              <a:lnSpc>
                <a:spcPct val="100000"/>
              </a:lnSpc>
              <a:buNone/>
            </a:pPr>
            <a:endParaRPr lang="en-US" dirty="0">
              <a:solidFill>
                <a:schemeClr val="tx1"/>
              </a:solidFill>
              <a:latin typeface="+mn-lt"/>
              <a:ea typeface="ヒラギノ角ゴ Pro W3"/>
              <a:cs typeface="Geneva" pitchFamily="34" charset="0"/>
            </a:endParaRP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662" y="1493836"/>
            <a:ext cx="3386138" cy="1821561"/>
          </a:xfrm>
          <a:prstGeom prst="rect">
            <a:avLst/>
          </a:prstGeom>
        </p:spPr>
      </p:pic>
      <p:sp>
        <p:nvSpPr>
          <p:cNvPr id="3" name="Rectangle 2"/>
          <p:cNvSpPr/>
          <p:nvPr/>
        </p:nvSpPr>
        <p:spPr>
          <a:xfrm>
            <a:off x="261558" y="626263"/>
            <a:ext cx="2133918" cy="369332"/>
          </a:xfrm>
          <a:prstGeom prst="rect">
            <a:avLst/>
          </a:prstGeom>
        </p:spPr>
        <p:txBody>
          <a:bodyPr wrap="none">
            <a:spAutoFit/>
          </a:bodyPr>
          <a:lstStyle/>
          <a:p>
            <a:r>
              <a:rPr lang="en-US" b="1" smtClean="0">
                <a:solidFill>
                  <a:schemeClr val="accent1"/>
                </a:solidFill>
                <a:ea typeface="ヒラギノ角ゴ Pro W3"/>
                <a:cs typeface="Geneva" pitchFamily="34" charset="0"/>
              </a:rPr>
              <a:t>How do we work?</a:t>
            </a:r>
            <a:endParaRPr lang="en-US" b="1" dirty="0">
              <a:solidFill>
                <a:schemeClr val="accent1"/>
              </a:solidFill>
              <a:ea typeface="ヒラギノ角ゴ Pro W3"/>
              <a:cs typeface="Geneva" pitchFamily="34" charset="0"/>
            </a:endParaRPr>
          </a:p>
        </p:txBody>
      </p:sp>
      <p:sp>
        <p:nvSpPr>
          <p:cNvPr id="4" name="Oval 3"/>
          <p:cNvSpPr/>
          <p:nvPr/>
        </p:nvSpPr>
        <p:spPr>
          <a:xfrm>
            <a:off x="168912" y="3641575"/>
            <a:ext cx="4453128" cy="27157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08696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development skills</a:t>
            </a:r>
            <a:endParaRPr lang="en-US" dirty="0"/>
          </a:p>
        </p:txBody>
      </p:sp>
      <p:sp>
        <p:nvSpPr>
          <p:cNvPr id="3" name="Content Placeholder 2"/>
          <p:cNvSpPr>
            <a:spLocks noGrp="1"/>
          </p:cNvSpPr>
          <p:nvPr>
            <p:ph idx="4294967295"/>
          </p:nvPr>
        </p:nvSpPr>
        <p:spPr>
          <a:xfrm>
            <a:off x="457200" y="1600200"/>
            <a:ext cx="4105072" cy="4525963"/>
          </a:xfrm>
          <a:prstGeom prst="rect">
            <a:avLst/>
          </a:prstGeom>
        </p:spPr>
        <p:txBody>
          <a:bodyPr/>
          <a:lstStyle/>
          <a:p>
            <a:pPr lvl="1"/>
            <a:r>
              <a:rPr lang="en-US" dirty="0" smtClean="0"/>
              <a:t>Coding </a:t>
            </a:r>
            <a:r>
              <a:rPr lang="en-US" dirty="0"/>
              <a:t>financial math models</a:t>
            </a:r>
          </a:p>
          <a:p>
            <a:pPr lvl="1"/>
            <a:r>
              <a:rPr lang="en-US" dirty="0" smtClean="0"/>
              <a:t>Python, C++, (Perl, MATLAB)</a:t>
            </a:r>
          </a:p>
          <a:p>
            <a:pPr lvl="1"/>
            <a:r>
              <a:rPr lang="en-US" dirty="0"/>
              <a:t>Data </a:t>
            </a:r>
            <a:r>
              <a:rPr lang="en-US" dirty="0" smtClean="0"/>
              <a:t>cleaning</a:t>
            </a:r>
          </a:p>
          <a:p>
            <a:pPr lvl="1"/>
            <a:r>
              <a:rPr lang="en-US" dirty="0" smtClean="0"/>
              <a:t>Testing frameworks: unit tests, regular </a:t>
            </a:r>
            <a:r>
              <a:rPr lang="en-US" dirty="0"/>
              <a:t>re-evaluation of </a:t>
            </a:r>
            <a:r>
              <a:rPr lang="en-US" dirty="0" smtClean="0"/>
              <a:t>model performances</a:t>
            </a:r>
          </a:p>
          <a:p>
            <a:pPr lvl="1"/>
            <a:r>
              <a:rPr lang="en-US" dirty="0"/>
              <a:t>Model documentation</a:t>
            </a:r>
          </a:p>
          <a:p>
            <a:pPr lvl="1"/>
            <a:r>
              <a:rPr lang="en-US" dirty="0" smtClean="0"/>
              <a:t>Design patterns</a:t>
            </a:r>
          </a:p>
          <a:p>
            <a:pPr lvl="1"/>
            <a:r>
              <a:rPr lang="en-US" dirty="0" err="1" smtClean="0"/>
              <a:t>Git</a:t>
            </a:r>
            <a:r>
              <a:rPr lang="en-US" dirty="0" smtClean="0"/>
              <a:t> version control</a:t>
            </a:r>
          </a:p>
          <a:p>
            <a:pPr lvl="1"/>
            <a:r>
              <a:rPr lang="en-US" dirty="0" smtClean="0"/>
              <a:t>Linux and Windows shell</a:t>
            </a:r>
          </a:p>
          <a:p>
            <a:pPr lvl="1"/>
            <a:r>
              <a:rPr lang="en-US" dirty="0" smtClean="0"/>
              <a:t>Data science and machine learning techniques</a:t>
            </a:r>
          </a:p>
          <a:p>
            <a:pPr lvl="1"/>
            <a:r>
              <a:rPr lang="en-US" dirty="0" smtClean="0"/>
              <a:t>…</a:t>
            </a:r>
            <a:endParaRPr lang="en-US" dirty="0"/>
          </a:p>
        </p:txBody>
      </p:sp>
      <p:sp>
        <p:nvSpPr>
          <p:cNvPr id="4" name="TextBox 3"/>
          <p:cNvSpPr txBox="1"/>
          <p:nvPr/>
        </p:nvSpPr>
        <p:spPr>
          <a:xfrm>
            <a:off x="4820445" y="1595530"/>
            <a:ext cx="3778806" cy="923330"/>
          </a:xfrm>
          <a:prstGeom prst="rect">
            <a:avLst/>
          </a:prstGeom>
          <a:noFill/>
        </p:spPr>
        <p:txBody>
          <a:bodyPr wrap="square" rtlCol="0">
            <a:spAutoFit/>
          </a:bodyPr>
          <a:lstStyle/>
          <a:p>
            <a:r>
              <a:rPr lang="en-US" u="sng" dirty="0" smtClean="0"/>
              <a:t>Example:</a:t>
            </a:r>
            <a:endParaRPr lang="en-US" u="sng" dirty="0"/>
          </a:p>
          <a:p>
            <a:r>
              <a:rPr lang="en-US" dirty="0" smtClean="0"/>
              <a:t>Coding with numerical libraries</a:t>
            </a:r>
          </a:p>
          <a:p>
            <a:r>
              <a:rPr lang="en-US" dirty="0" smtClean="0"/>
              <a:t>Interface design</a:t>
            </a:r>
            <a:endParaRPr lang="en-US" dirty="0"/>
          </a:p>
        </p:txBody>
      </p:sp>
    </p:spTree>
    <p:custDataLst>
      <p:tags r:id="rId1"/>
    </p:custDataLst>
    <p:extLst>
      <p:ext uri="{BB962C8B-B14F-4D97-AF65-F5344CB8AC3E}">
        <p14:creationId xmlns:p14="http://schemas.microsoft.com/office/powerpoint/2010/main" val="636009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0"/>
          </p:nvPr>
        </p:nvSpPr>
        <p:spPr>
          <a:xfrm>
            <a:off x="300906" y="1516213"/>
            <a:ext cx="8229600" cy="4419600"/>
          </a:xfrm>
        </p:spPr>
        <p:txBody>
          <a:bodyPr/>
          <a:lstStyle/>
          <a:p>
            <a:pPr marL="342900" indent="-342900">
              <a:lnSpc>
                <a:spcPct val="150000"/>
              </a:lnSpc>
              <a:buFont typeface="+mj-lt"/>
              <a:buAutoNum type="arabicPeriod"/>
            </a:pPr>
            <a:r>
              <a:rPr lang="en-US" sz="2000" b="1" dirty="0">
                <a:solidFill>
                  <a:schemeClr val="accent1"/>
                </a:solidFill>
                <a:latin typeface="+mj-lt"/>
                <a:ea typeface="ヒラギノ角ゴ Pro W3"/>
                <a:cs typeface="Geneva" pitchFamily="34" charset="0"/>
              </a:rPr>
              <a:t>Who is a “Quant”?</a:t>
            </a:r>
          </a:p>
          <a:p>
            <a:pPr marL="342900" indent="-342900">
              <a:lnSpc>
                <a:spcPct val="150000"/>
              </a:lnSpc>
              <a:buFont typeface="+mj-lt"/>
              <a:buAutoNum type="arabicPeriod"/>
            </a:pPr>
            <a:r>
              <a:rPr lang="en-US" sz="2000" b="1" dirty="0">
                <a:solidFill>
                  <a:schemeClr val="accent1"/>
                </a:solidFill>
                <a:latin typeface="+mj-lt"/>
                <a:ea typeface="ヒラギノ角ゴ Pro W3"/>
                <a:cs typeface="Geneva" pitchFamily="34" charset="0"/>
              </a:rPr>
              <a:t>Markets Quantitative Analysis at Citi</a:t>
            </a:r>
          </a:p>
          <a:p>
            <a:pPr marL="342900" indent="-342900">
              <a:lnSpc>
                <a:spcPct val="150000"/>
              </a:lnSpc>
              <a:buFont typeface="+mj-lt"/>
              <a:buAutoNum type="arabicPeriod"/>
            </a:pPr>
            <a:r>
              <a:rPr lang="en-US" sz="2000" b="1" dirty="0">
                <a:solidFill>
                  <a:schemeClr val="accent1"/>
                </a:solidFill>
                <a:latin typeface="+mj-lt"/>
                <a:ea typeface="ヒラギノ角ゴ Pro W3"/>
                <a:cs typeface="Geneva" pitchFamily="34" charset="0"/>
              </a:rPr>
              <a:t>How do we work?</a:t>
            </a:r>
          </a:p>
          <a:p>
            <a:pPr marL="342900" indent="-342900">
              <a:lnSpc>
                <a:spcPct val="150000"/>
              </a:lnSpc>
              <a:buFont typeface="+mj-lt"/>
              <a:buAutoNum type="arabicPeriod"/>
            </a:pPr>
            <a:r>
              <a:rPr lang="en-US" sz="2000" b="1" dirty="0">
                <a:solidFill>
                  <a:schemeClr val="accent1"/>
                </a:solidFill>
                <a:latin typeface="+mj-lt"/>
                <a:ea typeface="ヒラギノ角ゴ Pro W3"/>
                <a:cs typeface="Geneva" pitchFamily="34" charset="0"/>
              </a:rPr>
              <a:t>Internship/Career</a:t>
            </a:r>
          </a:p>
          <a:p>
            <a:endParaRPr lang="en-US" dirty="0"/>
          </a:p>
        </p:txBody>
      </p:sp>
    </p:spTree>
    <p:custDataLst>
      <p:tags r:id="rId1"/>
    </p:custDataLst>
    <p:extLst>
      <p:ext uri="{BB962C8B-B14F-4D97-AF65-F5344CB8AC3E}">
        <p14:creationId xmlns:p14="http://schemas.microsoft.com/office/powerpoint/2010/main" val="1414128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19456"/>
            <a:ext cx="8229600" cy="487362"/>
          </a:xfrm>
        </p:spPr>
        <p:txBody>
          <a:bodyPr/>
          <a:lstStyle/>
          <a:p>
            <a:r>
              <a:rPr lang="en-GB" smtClean="0"/>
              <a:t>Markets Quantitative Analysis</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3656" y="4122737"/>
            <a:ext cx="3145412" cy="2093326"/>
          </a:xfrm>
          <a:prstGeom prst="rect">
            <a:avLst/>
          </a:prstGeom>
        </p:spPr>
      </p:pic>
      <p:sp>
        <p:nvSpPr>
          <p:cNvPr id="7" name="Content Placeholder 2"/>
          <p:cNvSpPr>
            <a:spLocks noGrp="1"/>
          </p:cNvSpPr>
          <p:nvPr>
            <p:ph idx="4294967295"/>
          </p:nvPr>
        </p:nvSpPr>
        <p:spPr>
          <a:xfrm>
            <a:off x="5196014" y="3652837"/>
            <a:ext cx="2520696" cy="457200"/>
          </a:xfrm>
          <a:prstGeom prst="rect">
            <a:avLst/>
          </a:prstGeom>
        </p:spPr>
        <p:txBody>
          <a:bodyPr lIns="0" tIns="0" rIns="0" bIns="0">
            <a:normAutofit/>
          </a:bodyPr>
          <a:lstStyle/>
          <a:p>
            <a:pPr marL="0" indent="0" algn="ctr">
              <a:lnSpc>
                <a:spcPct val="100000"/>
              </a:lnSpc>
              <a:buNone/>
            </a:pPr>
            <a:r>
              <a:rPr lang="en-US" sz="1400" b="1" dirty="0" smtClean="0">
                <a:solidFill>
                  <a:schemeClr val="accent1"/>
                </a:solidFill>
                <a:latin typeface="+mj-lt"/>
                <a:ea typeface="ヒラギノ角ゴ Pro W3"/>
                <a:cs typeface="Geneva" pitchFamily="34" charset="0"/>
              </a:rPr>
              <a:t>4. Deliver</a:t>
            </a:r>
            <a:endParaRPr lang="en-US" sz="1400" dirty="0">
              <a:solidFill>
                <a:schemeClr val="tx1"/>
              </a:solidFill>
              <a:latin typeface="+mn-lt"/>
              <a:ea typeface="ヒラギノ角ゴ Pro W3"/>
              <a:cs typeface="Geneva" pitchFamily="34" charset="0"/>
            </a:endParaRPr>
          </a:p>
          <a:p>
            <a:pPr marL="0" indent="0" algn="ctr">
              <a:buNone/>
            </a:pPr>
            <a:endParaRPr lang="en-US" sz="1400" dirty="0">
              <a:solidFill>
                <a:schemeClr val="tx1"/>
              </a:solidFill>
              <a:latin typeface="+mn-lt"/>
              <a:ea typeface="ヒラギノ角ゴ Pro W3"/>
              <a:cs typeface="Geneva" pitchFamily="34" charset="0"/>
            </a:endParaRPr>
          </a:p>
          <a:p>
            <a:pPr marL="0" indent="0" algn="ctr">
              <a:lnSpc>
                <a:spcPct val="100000"/>
              </a:lnSpc>
              <a:buNone/>
            </a:pPr>
            <a:endParaRPr lang="en-US" dirty="0">
              <a:solidFill>
                <a:schemeClr val="tx1"/>
              </a:solidFill>
              <a:latin typeface="+mn-lt"/>
              <a:ea typeface="ヒラギノ角ゴ Pro W3"/>
              <a:cs typeface="Geneva"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774" y="4122737"/>
            <a:ext cx="3395662" cy="2093326"/>
          </a:xfrm>
          <a:prstGeom prst="rect">
            <a:avLst/>
          </a:prstGeom>
        </p:spPr>
      </p:pic>
      <p:sp>
        <p:nvSpPr>
          <p:cNvPr id="9" name="Content Placeholder 2"/>
          <p:cNvSpPr>
            <a:spLocks noGrp="1"/>
          </p:cNvSpPr>
          <p:nvPr>
            <p:ph idx="4294967295"/>
          </p:nvPr>
        </p:nvSpPr>
        <p:spPr>
          <a:xfrm>
            <a:off x="1042257" y="3652837"/>
            <a:ext cx="2520696" cy="457200"/>
          </a:xfrm>
          <a:prstGeom prst="rect">
            <a:avLst/>
          </a:prstGeom>
        </p:spPr>
        <p:txBody>
          <a:bodyPr lIns="0" tIns="0" rIns="0" bIns="0">
            <a:normAutofit/>
          </a:bodyPr>
          <a:lstStyle/>
          <a:p>
            <a:pPr marL="0" indent="0" algn="ctr">
              <a:lnSpc>
                <a:spcPct val="100000"/>
              </a:lnSpc>
              <a:buNone/>
            </a:pPr>
            <a:r>
              <a:rPr lang="en-US" sz="1400" b="1" dirty="0" smtClean="0">
                <a:solidFill>
                  <a:schemeClr val="accent1"/>
                </a:solidFill>
                <a:latin typeface="+mj-lt"/>
                <a:ea typeface="ヒラギノ角ゴ Pro W3"/>
                <a:cs typeface="Geneva" pitchFamily="34" charset="0"/>
              </a:rPr>
              <a:t>3. Implementation</a:t>
            </a:r>
            <a:endParaRPr lang="en-US" sz="1400" dirty="0">
              <a:solidFill>
                <a:schemeClr val="tx1"/>
              </a:solidFill>
              <a:latin typeface="+mn-lt"/>
              <a:ea typeface="ヒラギノ角ゴ Pro W3"/>
              <a:cs typeface="Geneva" pitchFamily="34" charset="0"/>
            </a:endParaRPr>
          </a:p>
          <a:p>
            <a:pPr marL="0" indent="0" algn="ctr">
              <a:buNone/>
            </a:pPr>
            <a:endParaRPr lang="en-US" sz="1400" dirty="0">
              <a:solidFill>
                <a:schemeClr val="tx1"/>
              </a:solidFill>
              <a:latin typeface="+mn-lt"/>
              <a:ea typeface="ヒラギノ角ゴ Pro W3"/>
              <a:cs typeface="Geneva" pitchFamily="34" charset="0"/>
            </a:endParaRPr>
          </a:p>
          <a:p>
            <a:pPr marL="0" indent="0" algn="ctr">
              <a:lnSpc>
                <a:spcPct val="100000"/>
              </a:lnSpc>
              <a:buNone/>
            </a:pPr>
            <a:endParaRPr lang="en-US" dirty="0">
              <a:solidFill>
                <a:schemeClr val="tx1"/>
              </a:solidFill>
              <a:latin typeface="+mn-lt"/>
              <a:ea typeface="ヒラギノ角ゴ Pro W3"/>
              <a:cs typeface="Geneva" pitchFamily="34" charset="0"/>
            </a:endParaRPr>
          </a:p>
        </p:txBody>
      </p:sp>
      <mc:AlternateContent xmlns:mc="http://schemas.openxmlformats.org/markup-compatibility/2006" xmlns:a14="http://schemas.microsoft.com/office/drawing/2010/main">
        <mc:Choice Requires="a14">
          <p:sp>
            <p:nvSpPr>
              <p:cNvPr id="10" name="Content Placeholder 2"/>
              <p:cNvSpPr>
                <a:spLocks noGrp="1"/>
              </p:cNvSpPr>
              <p:nvPr>
                <p:ph idx="4294967295"/>
              </p:nvPr>
            </p:nvSpPr>
            <p:spPr>
              <a:xfrm>
                <a:off x="4470400" y="1112837"/>
                <a:ext cx="3971925" cy="2057400"/>
              </a:xfrm>
              <a:prstGeom prst="rect">
                <a:avLst/>
              </a:prstGeom>
            </p:spPr>
            <p:txBody>
              <a:bodyPr lIns="0" tIns="0" rIns="0" bIns="0">
                <a:normAutofit fontScale="77500" lnSpcReduction="20000"/>
              </a:bodyPr>
              <a:lstStyle/>
              <a:p>
                <a:pPr marL="0" indent="0" algn="ctr">
                  <a:lnSpc>
                    <a:spcPct val="100000"/>
                  </a:lnSpc>
                  <a:buNone/>
                </a:pPr>
                <a:r>
                  <a:rPr lang="en-US" sz="1800" b="1" dirty="0" smtClean="0">
                    <a:solidFill>
                      <a:schemeClr val="accent1"/>
                    </a:solidFill>
                    <a:latin typeface="+mj-lt"/>
                    <a:ea typeface="ヒラギノ角ゴ Pro W3"/>
                    <a:cs typeface="Geneva" pitchFamily="34" charset="0"/>
                  </a:rPr>
                  <a:t>2. Build Mathematical Model</a:t>
                </a:r>
              </a:p>
              <a:p>
                <a:pPr marL="0" indent="0" algn="ctr">
                  <a:lnSpc>
                    <a:spcPct val="100000"/>
                  </a:lnSpc>
                  <a:buNone/>
                </a:pPr>
                <a:endParaRPr lang="en-GB" sz="1400" b="1" dirty="0">
                  <a:solidFill>
                    <a:schemeClr val="accent1"/>
                  </a:solidFill>
                  <a:latin typeface="+mj-lt"/>
                  <a:ea typeface="ヒラギノ角ゴ Pro W3"/>
                  <a:cs typeface="Geneva" pitchFamily="34" charset="0"/>
                </a:endParaRPr>
              </a:p>
              <a:p>
                <a:pPr marL="0" indent="0">
                  <a:lnSpc>
                    <a:spcPct val="100000"/>
                  </a:lnSpc>
                  <a:buNone/>
                </a:pPr>
                <a14:m>
                  <m:oMathPara xmlns:m="http://schemas.openxmlformats.org/officeDocument/2006/math">
                    <m:oMathParaPr>
                      <m:jc m:val="centerGroup"/>
                    </m:oMathParaPr>
                    <m:oMath xmlns:m="http://schemas.openxmlformats.org/officeDocument/2006/math">
                      <m:r>
                        <a:rPr lang="en-GB" i="1">
                          <a:solidFill>
                            <a:schemeClr val="tx1"/>
                          </a:solidFill>
                          <a:latin typeface="Cambria Math"/>
                          <a:ea typeface="ヒラギノ角ゴ Pro W3"/>
                          <a:cs typeface="Geneva" pitchFamily="34" charset="0"/>
                        </a:rPr>
                        <m:t>𝑃𝑉</m:t>
                      </m:r>
                      <m:r>
                        <a:rPr lang="en-GB" i="1">
                          <a:solidFill>
                            <a:schemeClr val="tx1"/>
                          </a:solidFill>
                          <a:latin typeface="Cambria Math"/>
                          <a:ea typeface="ヒラギノ角ゴ Pro W3"/>
                          <a:cs typeface="Geneva" pitchFamily="34" charset="0"/>
                        </a:rPr>
                        <m:t>=</m:t>
                      </m:r>
                      <m:nary>
                        <m:naryPr>
                          <m:chr m:val="∑"/>
                          <m:ctrlPr>
                            <a:rPr lang="en-GB" i="1">
                              <a:solidFill>
                                <a:schemeClr val="tx1"/>
                              </a:solidFill>
                              <a:latin typeface="Cambria Math" panose="02040503050406030204" pitchFamily="18" charset="0"/>
                            </a:rPr>
                          </m:ctrlPr>
                        </m:naryPr>
                        <m:sub>
                          <m:r>
                            <m:rPr>
                              <m:brk m:alnAt="23"/>
                            </m:rPr>
                            <a:rPr lang="en-GB" i="1">
                              <a:solidFill>
                                <a:schemeClr val="tx1"/>
                              </a:solidFill>
                              <a:latin typeface="Cambria Math"/>
                            </a:rPr>
                            <m:t>𝑓</m:t>
                          </m:r>
                          <m:r>
                            <a:rPr lang="en-GB" i="1">
                              <a:solidFill>
                                <a:schemeClr val="tx1"/>
                              </a:solidFill>
                              <a:latin typeface="Cambria Math"/>
                            </a:rPr>
                            <m:t>𝑙</m:t>
                          </m:r>
                        </m:sub>
                        <m:sup/>
                        <m:e>
                          <m:sSub>
                            <m:sSubPr>
                              <m:ctrlPr>
                                <a:rPr lang="en-GB" b="1" i="1">
                                  <a:solidFill>
                                    <a:schemeClr val="tx1"/>
                                  </a:solidFill>
                                  <a:latin typeface="Cambria Math" panose="02040503050406030204" pitchFamily="18" charset="0"/>
                                </a:rPr>
                              </m:ctrlPr>
                            </m:sSubPr>
                            <m:e>
                              <m:r>
                                <a:rPr lang="en-GB" b="1" i="1">
                                  <a:solidFill>
                                    <a:schemeClr val="tx1"/>
                                  </a:solidFill>
                                  <a:latin typeface="Cambria Math"/>
                                </a:rPr>
                                <m:t>𝑭</m:t>
                              </m:r>
                            </m:e>
                            <m:sub>
                              <m:r>
                                <a:rPr lang="en-GB" b="1" i="1">
                                  <a:solidFill>
                                    <a:schemeClr val="tx1"/>
                                  </a:solidFill>
                                  <a:latin typeface="Cambria Math"/>
                                </a:rPr>
                                <m:t>𝒊</m:t>
                              </m:r>
                            </m:sub>
                          </m:sSub>
                          <m:sSub>
                            <m:sSubPr>
                              <m:ctrlPr>
                                <a:rPr lang="en-GB" i="1">
                                  <a:solidFill>
                                    <a:schemeClr val="tx1"/>
                                  </a:solidFill>
                                  <a:latin typeface="Cambria Math" panose="02040503050406030204" pitchFamily="18" charset="0"/>
                                </a:rPr>
                              </m:ctrlPr>
                            </m:sSubPr>
                            <m:e>
                              <m:r>
                                <a:rPr lang="en-GB" i="1">
                                  <a:solidFill>
                                    <a:schemeClr val="tx1"/>
                                  </a:solidFill>
                                  <a:latin typeface="Cambria Math"/>
                                  <a:ea typeface="Cambria Math"/>
                                </a:rPr>
                                <m:t>𝜏</m:t>
                              </m:r>
                            </m:e>
                            <m:sub>
                              <m:r>
                                <a:rPr lang="en-GB" i="1">
                                  <a:solidFill>
                                    <a:schemeClr val="tx1"/>
                                  </a:solidFill>
                                  <a:latin typeface="Cambria Math"/>
                                </a:rPr>
                                <m:t>𝑖</m:t>
                              </m:r>
                            </m:sub>
                          </m:sSub>
                          <m:sSub>
                            <m:sSubPr>
                              <m:ctrlPr>
                                <a:rPr lang="en-GB" b="1" i="1">
                                  <a:solidFill>
                                    <a:schemeClr val="tx1"/>
                                  </a:solidFill>
                                  <a:latin typeface="Cambria Math" panose="02040503050406030204" pitchFamily="18" charset="0"/>
                                </a:rPr>
                              </m:ctrlPr>
                            </m:sSubPr>
                            <m:e>
                              <m:r>
                                <a:rPr lang="en-GB" b="1" i="1">
                                  <a:solidFill>
                                    <a:schemeClr val="tx1"/>
                                  </a:solidFill>
                                  <a:latin typeface="Cambria Math"/>
                                </a:rPr>
                                <m:t>𝑫𝑭</m:t>
                              </m:r>
                            </m:e>
                            <m:sub>
                              <m:r>
                                <a:rPr lang="en-GB" b="1" i="1">
                                  <a:solidFill>
                                    <a:schemeClr val="tx1"/>
                                  </a:solidFill>
                                  <a:latin typeface="Cambria Math"/>
                                </a:rPr>
                                <m:t>𝒊</m:t>
                              </m:r>
                            </m:sub>
                          </m:sSub>
                        </m:e>
                      </m:nary>
                      <m:r>
                        <a:rPr lang="en-GB" i="1">
                          <a:solidFill>
                            <a:schemeClr val="tx1"/>
                          </a:solidFill>
                          <a:latin typeface="Cambria Math"/>
                        </a:rPr>
                        <m:t>−</m:t>
                      </m:r>
                      <m:r>
                        <a:rPr lang="en-GB" i="1">
                          <a:solidFill>
                            <a:schemeClr val="tx1"/>
                          </a:solidFill>
                          <a:latin typeface="Cambria Math"/>
                        </a:rPr>
                        <m:t>𝑆</m:t>
                      </m:r>
                      <m:nary>
                        <m:naryPr>
                          <m:chr m:val="∑"/>
                          <m:ctrlPr>
                            <a:rPr lang="en-GB" i="1">
                              <a:solidFill>
                                <a:schemeClr val="tx1"/>
                              </a:solidFill>
                              <a:latin typeface="Cambria Math" panose="02040503050406030204" pitchFamily="18" charset="0"/>
                            </a:rPr>
                          </m:ctrlPr>
                        </m:naryPr>
                        <m:sub>
                          <m:r>
                            <m:rPr>
                              <m:brk m:alnAt="23"/>
                            </m:rPr>
                            <a:rPr lang="en-GB" i="1">
                              <a:solidFill>
                                <a:schemeClr val="tx1"/>
                              </a:solidFill>
                              <a:latin typeface="Cambria Math"/>
                            </a:rPr>
                            <m:t>𝑓</m:t>
                          </m:r>
                          <m:r>
                            <a:rPr lang="en-GB" i="1">
                              <a:solidFill>
                                <a:schemeClr val="tx1"/>
                              </a:solidFill>
                              <a:latin typeface="Cambria Math"/>
                            </a:rPr>
                            <m:t>𝑥</m:t>
                          </m:r>
                        </m:sub>
                        <m:sup/>
                        <m:e>
                          <m:sSub>
                            <m:sSubPr>
                              <m:ctrlPr>
                                <a:rPr lang="en-GB" i="1">
                                  <a:solidFill>
                                    <a:schemeClr val="tx1"/>
                                  </a:solidFill>
                                  <a:latin typeface="Cambria Math" panose="02040503050406030204" pitchFamily="18" charset="0"/>
                                </a:rPr>
                              </m:ctrlPr>
                            </m:sSubPr>
                            <m:e>
                              <m:r>
                                <a:rPr lang="en-GB" i="1">
                                  <a:solidFill>
                                    <a:schemeClr val="tx1"/>
                                  </a:solidFill>
                                  <a:latin typeface="Cambria Math"/>
                                  <a:ea typeface="Cambria Math"/>
                                </a:rPr>
                                <m:t>𝜏</m:t>
                              </m:r>
                            </m:e>
                            <m:sub>
                              <m:r>
                                <a:rPr lang="en-GB" i="1">
                                  <a:solidFill>
                                    <a:schemeClr val="tx1"/>
                                  </a:solidFill>
                                  <a:latin typeface="Cambria Math"/>
                                </a:rPr>
                                <m:t>𝑖</m:t>
                              </m:r>
                            </m:sub>
                          </m:sSub>
                          <m:sSub>
                            <m:sSubPr>
                              <m:ctrlPr>
                                <a:rPr lang="en-GB" b="1" i="1">
                                  <a:solidFill>
                                    <a:schemeClr val="tx1"/>
                                  </a:solidFill>
                                  <a:latin typeface="Cambria Math" panose="02040503050406030204" pitchFamily="18" charset="0"/>
                                </a:rPr>
                              </m:ctrlPr>
                            </m:sSubPr>
                            <m:e>
                              <m:r>
                                <a:rPr lang="en-GB" b="1" i="1">
                                  <a:solidFill>
                                    <a:schemeClr val="tx1"/>
                                  </a:solidFill>
                                  <a:latin typeface="Cambria Math"/>
                                </a:rPr>
                                <m:t>𝑫𝑭</m:t>
                              </m:r>
                            </m:e>
                            <m:sub>
                              <m:r>
                                <a:rPr lang="en-GB" b="1" i="1">
                                  <a:solidFill>
                                    <a:schemeClr val="tx1"/>
                                  </a:solidFill>
                                  <a:latin typeface="Cambria Math"/>
                                </a:rPr>
                                <m:t>𝒊</m:t>
                              </m:r>
                            </m:sub>
                          </m:sSub>
                        </m:e>
                      </m:nary>
                    </m:oMath>
                  </m:oMathPara>
                </a14:m>
                <a:endParaRPr lang="en-GB" dirty="0">
                  <a:solidFill>
                    <a:schemeClr val="tx1"/>
                  </a:solidFill>
                  <a:ea typeface="ヒラギノ角ゴ Pro W3"/>
                  <a:cs typeface="Geneva" pitchFamily="34" charset="0"/>
                </a:endParaRPr>
              </a:p>
              <a:p>
                <a:pPr marL="0" indent="0">
                  <a:lnSpc>
                    <a:spcPct val="100000"/>
                  </a:lnSpc>
                  <a:buNone/>
                </a:pPr>
                <a14:m>
                  <m:oMathPara xmlns:m="http://schemas.openxmlformats.org/officeDocument/2006/math">
                    <m:oMathParaPr>
                      <m:jc m:val="centerGroup"/>
                    </m:oMathParaPr>
                    <m:oMath xmlns:m="http://schemas.openxmlformats.org/officeDocument/2006/math">
                      <m:r>
                        <a:rPr lang="en-GB" i="1">
                          <a:solidFill>
                            <a:schemeClr val="tx1"/>
                          </a:solidFill>
                          <a:latin typeface="Cambria Math"/>
                          <a:ea typeface="ヒラギノ角ゴ Pro W3"/>
                          <a:cs typeface="Geneva" pitchFamily="34" charset="0"/>
                        </a:rPr>
                        <m:t>𝑃</m:t>
                      </m:r>
                      <m:r>
                        <a:rPr lang="en-US" i="1">
                          <a:solidFill>
                            <a:schemeClr val="tx1"/>
                          </a:solidFill>
                          <a:latin typeface="Cambria Math"/>
                          <a:ea typeface="ヒラギノ角ゴ Pro W3"/>
                          <a:cs typeface="Geneva" pitchFamily="34" charset="0"/>
                        </a:rPr>
                        <m:t>𝑉</m:t>
                      </m:r>
                      <m:r>
                        <a:rPr lang="en-GB" i="1">
                          <a:solidFill>
                            <a:schemeClr val="tx1"/>
                          </a:solidFill>
                          <a:latin typeface="Cambria Math"/>
                          <a:ea typeface="ヒラギノ角ゴ Pro W3"/>
                          <a:cs typeface="Geneva" pitchFamily="34" charset="0"/>
                        </a:rPr>
                        <m:t>=</m:t>
                      </m:r>
                      <m:r>
                        <a:rPr lang="en-GB" b="1" i="1">
                          <a:solidFill>
                            <a:schemeClr val="tx1"/>
                          </a:solidFill>
                          <a:latin typeface="Cambria Math"/>
                          <a:ea typeface="Cambria Math"/>
                          <a:cs typeface="Geneva" pitchFamily="34" charset="0"/>
                        </a:rPr>
                        <m:t>𝑫𝑭</m:t>
                      </m:r>
                      <m:d>
                        <m:dPr>
                          <m:begChr m:val="["/>
                          <m:endChr m:val="]"/>
                          <m:ctrlPr>
                            <a:rPr lang="en-GB" i="1">
                              <a:solidFill>
                                <a:schemeClr val="tx1"/>
                              </a:solidFill>
                              <a:latin typeface="Cambria Math" panose="02040503050406030204" pitchFamily="18" charset="0"/>
                            </a:rPr>
                          </m:ctrlPr>
                        </m:dPr>
                        <m:e>
                          <m:r>
                            <a:rPr lang="en-GB" i="1">
                              <a:solidFill>
                                <a:schemeClr val="tx1"/>
                              </a:solidFill>
                              <a:latin typeface="Cambria Math"/>
                            </a:rPr>
                            <m:t>𝐹𝑁</m:t>
                          </m:r>
                          <m:d>
                            <m:dPr>
                              <m:ctrlPr>
                                <a:rPr lang="en-GB" i="1">
                                  <a:solidFill>
                                    <a:schemeClr val="tx1"/>
                                  </a:solidFill>
                                  <a:latin typeface="Cambria Math" panose="02040503050406030204" pitchFamily="18" charset="0"/>
                                </a:rPr>
                              </m:ctrlPr>
                            </m:dPr>
                            <m:e>
                              <m:sSub>
                                <m:sSubPr>
                                  <m:ctrlPr>
                                    <a:rPr lang="en-GB" i="1">
                                      <a:solidFill>
                                        <a:schemeClr val="tx1"/>
                                      </a:solidFill>
                                      <a:latin typeface="Cambria Math" panose="02040503050406030204" pitchFamily="18" charset="0"/>
                                    </a:rPr>
                                  </m:ctrlPr>
                                </m:sSubPr>
                                <m:e>
                                  <m:r>
                                    <a:rPr lang="en-GB" i="1">
                                      <a:solidFill>
                                        <a:schemeClr val="tx1"/>
                                      </a:solidFill>
                                      <a:latin typeface="Cambria Math"/>
                                    </a:rPr>
                                    <m:t>𝑑</m:t>
                                  </m:r>
                                </m:e>
                                <m:sub>
                                  <m:r>
                                    <a:rPr lang="en-GB" i="1">
                                      <a:solidFill>
                                        <a:schemeClr val="tx1"/>
                                      </a:solidFill>
                                      <a:latin typeface="Cambria Math"/>
                                    </a:rPr>
                                    <m:t>1</m:t>
                                  </m:r>
                                </m:sub>
                              </m:sSub>
                            </m:e>
                          </m:d>
                          <m:r>
                            <a:rPr lang="en-GB" i="1">
                              <a:solidFill>
                                <a:schemeClr val="tx1"/>
                              </a:solidFill>
                              <a:latin typeface="Cambria Math"/>
                            </a:rPr>
                            <m:t>−</m:t>
                          </m:r>
                          <m:r>
                            <a:rPr lang="en-GB" i="1">
                              <a:solidFill>
                                <a:schemeClr val="tx1"/>
                              </a:solidFill>
                              <a:latin typeface="Cambria Math"/>
                            </a:rPr>
                            <m:t>𝑋𝑁</m:t>
                          </m:r>
                          <m:d>
                            <m:dPr>
                              <m:ctrlPr>
                                <a:rPr lang="en-GB" i="1">
                                  <a:solidFill>
                                    <a:schemeClr val="tx1"/>
                                  </a:solidFill>
                                  <a:latin typeface="Cambria Math" panose="02040503050406030204" pitchFamily="18" charset="0"/>
                                </a:rPr>
                              </m:ctrlPr>
                            </m:dPr>
                            <m:e>
                              <m:sSub>
                                <m:sSubPr>
                                  <m:ctrlPr>
                                    <a:rPr lang="en-GB" i="1">
                                      <a:solidFill>
                                        <a:schemeClr val="tx1"/>
                                      </a:solidFill>
                                      <a:latin typeface="Cambria Math" panose="02040503050406030204" pitchFamily="18" charset="0"/>
                                    </a:rPr>
                                  </m:ctrlPr>
                                </m:sSubPr>
                                <m:e>
                                  <m:r>
                                    <a:rPr lang="en-GB" i="1">
                                      <a:solidFill>
                                        <a:schemeClr val="tx1"/>
                                      </a:solidFill>
                                      <a:latin typeface="Cambria Math"/>
                                    </a:rPr>
                                    <m:t>𝑑</m:t>
                                  </m:r>
                                </m:e>
                                <m:sub>
                                  <m:r>
                                    <a:rPr lang="en-GB" i="1">
                                      <a:solidFill>
                                        <a:schemeClr val="tx1"/>
                                      </a:solidFill>
                                      <a:latin typeface="Cambria Math"/>
                                    </a:rPr>
                                    <m:t>2</m:t>
                                  </m:r>
                                </m:sub>
                              </m:sSub>
                            </m:e>
                          </m:d>
                        </m:e>
                      </m:d>
                    </m:oMath>
                  </m:oMathPara>
                </a14:m>
                <a:endParaRPr lang="en-GB" dirty="0">
                  <a:solidFill>
                    <a:schemeClr val="tx1"/>
                  </a:solidFill>
                  <a:ea typeface="ヒラギノ角ゴ Pro W3"/>
                  <a:cs typeface="Geneva" pitchFamily="34" charset="0"/>
                </a:endParaRPr>
              </a:p>
              <a:p>
                <a:pPr marL="0" indent="0">
                  <a:lnSpc>
                    <a:spcPct val="100000"/>
                  </a:lnSpc>
                  <a:buNone/>
                </a:pPr>
                <a14:m>
                  <m:oMathPara xmlns:m="http://schemas.openxmlformats.org/officeDocument/2006/math">
                    <m:oMathParaPr>
                      <m:jc m:val="centerGroup"/>
                    </m:oMathParaPr>
                    <m:oMath xmlns:m="http://schemas.openxmlformats.org/officeDocument/2006/math">
                      <m:r>
                        <a:rPr lang="en-US" i="1">
                          <a:solidFill>
                            <a:schemeClr val="tx1"/>
                          </a:solidFill>
                          <a:latin typeface="Cambria Math"/>
                          <a:ea typeface="ヒラギノ角ゴ Pro W3"/>
                          <a:cs typeface="Geneva" pitchFamily="34" charset="0"/>
                        </a:rPr>
                        <m:t>𝑃𝑉</m:t>
                      </m:r>
                      <m:r>
                        <a:rPr lang="en-US" i="1">
                          <a:solidFill>
                            <a:schemeClr val="tx1"/>
                          </a:solidFill>
                          <a:latin typeface="Cambria Math"/>
                          <a:ea typeface="ヒラギノ角ゴ Pro W3"/>
                          <a:cs typeface="Geneva" pitchFamily="34" charset="0"/>
                        </a:rPr>
                        <m:t>=</m:t>
                      </m:r>
                      <m:d>
                        <m:dPr>
                          <m:ctrlPr>
                            <a:rPr lang="en-US" i="1">
                              <a:solidFill>
                                <a:schemeClr val="tx1"/>
                              </a:solidFill>
                              <a:latin typeface="Cambria Math" panose="02040503050406030204" pitchFamily="18" charset="0"/>
                              <a:ea typeface="ヒラギノ角ゴ Pro W3"/>
                              <a:cs typeface="Geneva" pitchFamily="34" charset="0"/>
                            </a:rPr>
                          </m:ctrlPr>
                        </m:dPr>
                        <m:e>
                          <m:r>
                            <a:rPr lang="en-US" i="1">
                              <a:solidFill>
                                <a:schemeClr val="tx1"/>
                              </a:solidFill>
                              <a:latin typeface="Cambria Math"/>
                              <a:ea typeface="ヒラギノ角ゴ Pro W3"/>
                              <a:cs typeface="Geneva" pitchFamily="34" charset="0"/>
                            </a:rPr>
                            <m:t>1−</m:t>
                          </m:r>
                          <m:r>
                            <a:rPr lang="en-US" i="1">
                              <a:solidFill>
                                <a:schemeClr val="tx1"/>
                              </a:solidFill>
                              <a:latin typeface="Cambria Math"/>
                              <a:ea typeface="ヒラギノ角ゴ Pro W3"/>
                              <a:cs typeface="Geneva" pitchFamily="34" charset="0"/>
                            </a:rPr>
                            <m:t>𝑅</m:t>
                          </m:r>
                        </m:e>
                      </m:d>
                      <m:r>
                        <a:rPr lang="en-US" i="1">
                          <a:solidFill>
                            <a:schemeClr val="tx1"/>
                          </a:solidFill>
                          <a:latin typeface="Cambria Math"/>
                          <a:ea typeface="ヒラギノ角ゴ Pro W3"/>
                          <a:cs typeface="Geneva" pitchFamily="34" charset="0"/>
                        </a:rPr>
                        <m:t>∗</m:t>
                      </m:r>
                      <m:nary>
                        <m:naryPr>
                          <m:limLoc m:val="undOvr"/>
                          <m:ctrlPr>
                            <a:rPr lang="en-US" i="1">
                              <a:solidFill>
                                <a:schemeClr val="tx1"/>
                              </a:solidFill>
                              <a:latin typeface="Cambria Math" panose="02040503050406030204" pitchFamily="18" charset="0"/>
                            </a:rPr>
                          </m:ctrlPr>
                        </m:naryPr>
                        <m:sub>
                          <m:r>
                            <m:rPr>
                              <m:brk m:alnAt="24"/>
                            </m:rPr>
                            <a:rPr lang="en-US" i="1">
                              <a:solidFill>
                                <a:schemeClr val="tx1"/>
                              </a:solidFill>
                              <a:latin typeface="Cambria Math"/>
                            </a:rPr>
                            <m:t>0</m:t>
                          </m:r>
                        </m:sub>
                        <m:sup>
                          <m:r>
                            <a:rPr lang="en-US" i="1">
                              <a:solidFill>
                                <a:schemeClr val="tx1"/>
                              </a:solidFill>
                              <a:latin typeface="Cambria Math"/>
                            </a:rPr>
                            <m:t>𝑇</m:t>
                          </m:r>
                        </m:sup>
                        <m:e>
                          <m:r>
                            <a:rPr lang="en-US" b="1" i="1">
                              <a:solidFill>
                                <a:schemeClr val="tx1"/>
                              </a:solidFill>
                              <a:latin typeface="Cambria Math"/>
                            </a:rPr>
                            <m:t>𝑫𝑭</m:t>
                          </m:r>
                          <m:d>
                            <m:dPr>
                              <m:ctrlPr>
                                <a:rPr lang="en-US" b="1" i="1">
                                  <a:solidFill>
                                    <a:schemeClr val="tx1"/>
                                  </a:solidFill>
                                  <a:latin typeface="Cambria Math" panose="02040503050406030204" pitchFamily="18" charset="0"/>
                                </a:rPr>
                              </m:ctrlPr>
                            </m:dPr>
                            <m:e>
                              <m:r>
                                <a:rPr lang="en-US" b="1" i="1">
                                  <a:solidFill>
                                    <a:schemeClr val="tx1"/>
                                  </a:solidFill>
                                  <a:latin typeface="Cambria Math"/>
                                </a:rPr>
                                <m:t>𝒕</m:t>
                              </m:r>
                            </m:e>
                          </m:d>
                          <m:r>
                            <a:rPr lang="en-US" i="1">
                              <a:solidFill>
                                <a:schemeClr val="tx1"/>
                              </a:solidFill>
                              <a:latin typeface="Cambria Math"/>
                            </a:rPr>
                            <m:t>𝑑𝑃</m:t>
                          </m:r>
                          <m:d>
                            <m:dPr>
                              <m:ctrlPr>
                                <a:rPr lang="en-US" i="1">
                                  <a:solidFill>
                                    <a:schemeClr val="tx1"/>
                                  </a:solidFill>
                                  <a:latin typeface="Cambria Math" panose="02040503050406030204" pitchFamily="18" charset="0"/>
                                </a:rPr>
                              </m:ctrlPr>
                            </m:dPr>
                            <m:e>
                              <m:r>
                                <a:rPr lang="en-US" i="1">
                                  <a:solidFill>
                                    <a:schemeClr val="tx1"/>
                                  </a:solidFill>
                                  <a:latin typeface="Cambria Math"/>
                                </a:rPr>
                                <m:t>𝑡</m:t>
                              </m:r>
                            </m:e>
                          </m:d>
                          <m:r>
                            <a:rPr lang="en-US" i="1">
                              <a:solidFill>
                                <a:schemeClr val="tx1"/>
                              </a:solidFill>
                              <a:latin typeface="Cambria Math"/>
                            </a:rPr>
                            <m:t>−</m:t>
                          </m:r>
                          <m:r>
                            <a:rPr lang="en-US" i="1">
                              <a:solidFill>
                                <a:schemeClr val="tx1"/>
                              </a:solidFill>
                              <a:latin typeface="Cambria Math"/>
                            </a:rPr>
                            <m:t>𝑆</m:t>
                          </m:r>
                          <m:nary>
                            <m:naryPr>
                              <m:chr m:val="∑"/>
                              <m:ctrlPr>
                                <a:rPr lang="en-US" i="1">
                                  <a:solidFill>
                                    <a:schemeClr val="tx1"/>
                                  </a:solidFill>
                                  <a:latin typeface="Cambria Math" panose="02040503050406030204" pitchFamily="18" charset="0"/>
                                </a:rPr>
                              </m:ctrlPr>
                            </m:naryPr>
                            <m:sub>
                              <m:r>
                                <m:rPr>
                                  <m:brk m:alnAt="23"/>
                                </m:rPr>
                                <a:rPr lang="en-US" i="1">
                                  <a:solidFill>
                                    <a:schemeClr val="tx1"/>
                                  </a:solidFill>
                                  <a:latin typeface="Cambria Math"/>
                                </a:rPr>
                                <m:t>𝑖</m:t>
                              </m:r>
                              <m:r>
                                <a:rPr lang="en-US" i="1">
                                  <a:solidFill>
                                    <a:schemeClr val="tx1"/>
                                  </a:solidFill>
                                  <a:latin typeface="Cambria Math"/>
                                </a:rPr>
                                <m:t>=0</m:t>
                              </m:r>
                            </m:sub>
                            <m:sup>
                              <m:r>
                                <a:rPr lang="en-US" i="1">
                                  <a:solidFill>
                                    <a:schemeClr val="tx1"/>
                                  </a:solidFill>
                                  <a:latin typeface="Cambria Math"/>
                                </a:rPr>
                                <m:t>𝑁</m:t>
                              </m:r>
                            </m:sup>
                            <m:e>
                              <m:sSub>
                                <m:sSubPr>
                                  <m:ctrlPr>
                                    <a:rPr lang="en-US" i="1">
                                      <a:solidFill>
                                        <a:schemeClr val="tx1"/>
                                      </a:solidFill>
                                      <a:latin typeface="Cambria Math" panose="02040503050406030204" pitchFamily="18" charset="0"/>
                                    </a:rPr>
                                  </m:ctrlPr>
                                </m:sSubPr>
                                <m:e>
                                  <m:r>
                                    <a:rPr lang="en-US" i="1">
                                      <a:solidFill>
                                        <a:schemeClr val="tx1"/>
                                      </a:solidFill>
                                      <a:latin typeface="Cambria Math"/>
                                    </a:rPr>
                                    <m:t>𝜏</m:t>
                                  </m:r>
                                </m:e>
                                <m:sub>
                                  <m:r>
                                    <a:rPr lang="en-US" i="1">
                                      <a:solidFill>
                                        <a:schemeClr val="tx1"/>
                                      </a:solidFill>
                                      <a:latin typeface="Cambria Math"/>
                                    </a:rPr>
                                    <m:t>𝑖</m:t>
                                  </m:r>
                                </m:sub>
                              </m:sSub>
                              <m:r>
                                <a:rPr lang="en-US" b="1" i="1">
                                  <a:solidFill>
                                    <a:schemeClr val="tx1"/>
                                  </a:solidFill>
                                  <a:latin typeface="Cambria Math"/>
                                </a:rPr>
                                <m:t>𝑫</m:t>
                              </m:r>
                              <m:sSub>
                                <m:sSubPr>
                                  <m:ctrlPr>
                                    <a:rPr lang="en-US" b="1" i="1">
                                      <a:solidFill>
                                        <a:schemeClr val="tx1"/>
                                      </a:solidFill>
                                      <a:latin typeface="Cambria Math" panose="02040503050406030204" pitchFamily="18" charset="0"/>
                                    </a:rPr>
                                  </m:ctrlPr>
                                </m:sSubPr>
                                <m:e>
                                  <m:r>
                                    <a:rPr lang="en-US" b="1" i="1">
                                      <a:solidFill>
                                        <a:schemeClr val="tx1"/>
                                      </a:solidFill>
                                      <a:latin typeface="Cambria Math"/>
                                    </a:rPr>
                                    <m:t>𝑭</m:t>
                                  </m:r>
                                </m:e>
                                <m:sub>
                                  <m:r>
                                    <a:rPr lang="en-US" b="1" i="1">
                                      <a:solidFill>
                                        <a:schemeClr val="tx1"/>
                                      </a:solidFill>
                                      <a:latin typeface="Cambria Math"/>
                                    </a:rPr>
                                    <m:t>𝒊</m:t>
                                  </m:r>
                                </m:sub>
                              </m:sSub>
                              <m:r>
                                <a:rPr lang="en-US" i="1">
                                  <a:solidFill>
                                    <a:schemeClr val="tx1"/>
                                  </a:solidFill>
                                  <a:latin typeface="Cambria Math"/>
                                </a:rPr>
                                <m:t>∗(1−</m:t>
                              </m:r>
                              <m:r>
                                <a:rPr lang="en-US" i="1">
                                  <a:solidFill>
                                    <a:schemeClr val="tx1"/>
                                  </a:solidFill>
                                  <a:latin typeface="Cambria Math"/>
                                </a:rPr>
                                <m:t>𝑃</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a:rPr>
                                        <m:t>𝑡</m:t>
                                      </m:r>
                                    </m:e>
                                    <m:sub>
                                      <m:r>
                                        <a:rPr lang="en-US" i="1">
                                          <a:solidFill>
                                            <a:schemeClr val="tx1"/>
                                          </a:solidFill>
                                          <a:latin typeface="Cambria Math"/>
                                        </a:rPr>
                                        <m:t>𝑖</m:t>
                                      </m:r>
                                    </m:sub>
                                  </m:sSub>
                                </m:e>
                              </m:d>
                              <m:r>
                                <a:rPr lang="en-US" i="1">
                                  <a:solidFill>
                                    <a:schemeClr val="tx1"/>
                                  </a:solidFill>
                                  <a:latin typeface="Cambria Math"/>
                                </a:rPr>
                                <m:t>)</m:t>
                              </m:r>
                            </m:e>
                          </m:nary>
                        </m:e>
                      </m:nary>
                    </m:oMath>
                  </m:oMathPara>
                </a14:m>
                <a:endParaRPr lang="en-GB" dirty="0">
                  <a:solidFill>
                    <a:schemeClr val="tx1"/>
                  </a:solidFill>
                  <a:ea typeface="ヒラギノ角ゴ Pro W3"/>
                  <a:cs typeface="Geneva" pitchFamily="34" charset="0"/>
                </a:endParaRPr>
              </a:p>
              <a:p>
                <a:pPr marL="0" indent="0" algn="ctr">
                  <a:lnSpc>
                    <a:spcPct val="100000"/>
                  </a:lnSpc>
                  <a:buNone/>
                </a:pPr>
                <a:endParaRPr lang="en-US" sz="1400" dirty="0">
                  <a:solidFill>
                    <a:schemeClr val="tx1"/>
                  </a:solidFill>
                  <a:latin typeface="+mn-lt"/>
                  <a:ea typeface="ヒラギノ角ゴ Pro W3"/>
                  <a:cs typeface="Geneva" pitchFamily="34" charset="0"/>
                </a:endParaRPr>
              </a:p>
              <a:p>
                <a:pPr marL="0" indent="0" algn="ctr">
                  <a:buNone/>
                </a:pPr>
                <a:endParaRPr lang="en-US" sz="1400" dirty="0">
                  <a:solidFill>
                    <a:schemeClr val="tx1"/>
                  </a:solidFill>
                  <a:latin typeface="+mn-lt"/>
                  <a:ea typeface="ヒラギノ角ゴ Pro W3"/>
                  <a:cs typeface="Geneva" pitchFamily="34" charset="0"/>
                </a:endParaRPr>
              </a:p>
              <a:p>
                <a:pPr marL="0" indent="0" algn="ctr">
                  <a:lnSpc>
                    <a:spcPct val="100000"/>
                  </a:lnSpc>
                  <a:buNone/>
                </a:pPr>
                <a:endParaRPr lang="en-US" dirty="0">
                  <a:solidFill>
                    <a:schemeClr val="tx1"/>
                  </a:solidFill>
                  <a:latin typeface="+mn-lt"/>
                  <a:ea typeface="ヒラギノ角ゴ Pro W3"/>
                  <a:cs typeface="Geneva" pitchFamily="34" charset="0"/>
                </a:endParaRPr>
              </a:p>
            </p:txBody>
          </p:sp>
        </mc:Choice>
        <mc:Fallback xmlns="">
          <p:sp>
            <p:nvSpPr>
              <p:cNvPr id="10" name="Content Placeholder 2"/>
              <p:cNvSpPr>
                <a:spLocks noGrp="1" noRot="1" noChangeAspect="1" noMove="1" noResize="1" noEditPoints="1" noAdjustHandles="1" noChangeArrowheads="1" noChangeShapeType="1" noTextEdit="1"/>
              </p:cNvSpPr>
              <p:nvPr>
                <p:ph idx="4294967295"/>
              </p:nvPr>
            </p:nvSpPr>
            <p:spPr>
              <a:xfrm>
                <a:off x="4470400" y="1112837"/>
                <a:ext cx="3971925" cy="2057400"/>
              </a:xfrm>
              <a:prstGeom prst="rect">
                <a:avLst/>
              </a:prstGeom>
              <a:blipFill rotWithShape="1">
                <a:blip r:embed="rId6"/>
                <a:stretch>
                  <a:fillRect t="-4748"/>
                </a:stretch>
              </a:blipFill>
            </p:spPr>
            <p:txBody>
              <a:bodyPr/>
              <a:lstStyle/>
              <a:p>
                <a:r>
                  <a:rPr lang="en-US">
                    <a:noFill/>
                  </a:rPr>
                  <a:t> </a:t>
                </a:r>
              </a:p>
            </p:txBody>
          </p:sp>
        </mc:Fallback>
      </mc:AlternateContent>
      <p:sp>
        <p:nvSpPr>
          <p:cNvPr id="11" name="Content Placeholder 2"/>
          <p:cNvSpPr>
            <a:spLocks noGrp="1"/>
          </p:cNvSpPr>
          <p:nvPr>
            <p:ph idx="4294967295"/>
          </p:nvPr>
        </p:nvSpPr>
        <p:spPr>
          <a:xfrm>
            <a:off x="1034383" y="1112837"/>
            <a:ext cx="2520696" cy="457200"/>
          </a:xfrm>
          <a:prstGeom prst="rect">
            <a:avLst/>
          </a:prstGeom>
        </p:spPr>
        <p:txBody>
          <a:bodyPr lIns="0" tIns="0" rIns="0" bIns="0">
            <a:normAutofit/>
          </a:bodyPr>
          <a:lstStyle/>
          <a:p>
            <a:pPr marL="0" indent="0" algn="ctr">
              <a:lnSpc>
                <a:spcPct val="100000"/>
              </a:lnSpc>
              <a:buNone/>
            </a:pPr>
            <a:r>
              <a:rPr lang="en-US" sz="1400" b="1" dirty="0" smtClean="0">
                <a:solidFill>
                  <a:schemeClr val="accent1"/>
                </a:solidFill>
                <a:latin typeface="+mj-lt"/>
                <a:ea typeface="ヒラギノ角ゴ Pro W3"/>
                <a:cs typeface="Geneva" pitchFamily="34" charset="0"/>
              </a:rPr>
              <a:t>1. Observe Market Behavior</a:t>
            </a:r>
            <a:endParaRPr lang="en-US" sz="1400" dirty="0">
              <a:solidFill>
                <a:schemeClr val="tx1"/>
              </a:solidFill>
              <a:latin typeface="+mn-lt"/>
              <a:ea typeface="ヒラギノ角ゴ Pro W3"/>
              <a:cs typeface="Geneva" pitchFamily="34" charset="0"/>
            </a:endParaRPr>
          </a:p>
          <a:p>
            <a:pPr marL="0" indent="0" algn="ctr">
              <a:buNone/>
            </a:pPr>
            <a:endParaRPr lang="en-US" sz="1400" dirty="0">
              <a:solidFill>
                <a:schemeClr val="tx1"/>
              </a:solidFill>
              <a:latin typeface="+mn-lt"/>
              <a:ea typeface="ヒラギノ角ゴ Pro W3"/>
              <a:cs typeface="Geneva" pitchFamily="34" charset="0"/>
            </a:endParaRPr>
          </a:p>
          <a:p>
            <a:pPr marL="0" indent="0" algn="ctr">
              <a:lnSpc>
                <a:spcPct val="100000"/>
              </a:lnSpc>
              <a:buNone/>
            </a:pPr>
            <a:endParaRPr lang="en-US" dirty="0">
              <a:solidFill>
                <a:schemeClr val="tx1"/>
              </a:solidFill>
              <a:latin typeface="+mn-lt"/>
              <a:ea typeface="ヒラギノ角ゴ Pro W3"/>
              <a:cs typeface="Geneva" pitchFamily="34" charset="0"/>
            </a:endParaRP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662" y="1493836"/>
            <a:ext cx="3386138" cy="1821561"/>
          </a:xfrm>
          <a:prstGeom prst="rect">
            <a:avLst/>
          </a:prstGeom>
        </p:spPr>
      </p:pic>
      <p:sp>
        <p:nvSpPr>
          <p:cNvPr id="3" name="Rectangle 2"/>
          <p:cNvSpPr/>
          <p:nvPr/>
        </p:nvSpPr>
        <p:spPr>
          <a:xfrm>
            <a:off x="261558" y="626263"/>
            <a:ext cx="2133918" cy="369332"/>
          </a:xfrm>
          <a:prstGeom prst="rect">
            <a:avLst/>
          </a:prstGeom>
        </p:spPr>
        <p:txBody>
          <a:bodyPr wrap="none">
            <a:spAutoFit/>
          </a:bodyPr>
          <a:lstStyle/>
          <a:p>
            <a:r>
              <a:rPr lang="en-US" b="1" smtClean="0">
                <a:solidFill>
                  <a:schemeClr val="accent1"/>
                </a:solidFill>
                <a:ea typeface="ヒラギノ角ゴ Pro W3"/>
                <a:cs typeface="Geneva" pitchFamily="34" charset="0"/>
              </a:rPr>
              <a:t>How do we work?</a:t>
            </a:r>
            <a:endParaRPr lang="en-US" b="1" dirty="0">
              <a:solidFill>
                <a:schemeClr val="accent1"/>
              </a:solidFill>
              <a:ea typeface="ヒラギノ角ゴ Pro W3"/>
              <a:cs typeface="Geneva" pitchFamily="34" charset="0"/>
            </a:endParaRPr>
          </a:p>
        </p:txBody>
      </p:sp>
      <p:sp>
        <p:nvSpPr>
          <p:cNvPr id="4" name="Oval 3"/>
          <p:cNvSpPr/>
          <p:nvPr/>
        </p:nvSpPr>
        <p:spPr>
          <a:xfrm>
            <a:off x="4229798" y="3641575"/>
            <a:ext cx="4453128" cy="27157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307332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 skills</a:t>
            </a:r>
            <a:endParaRPr lang="en-US" dirty="0"/>
          </a:p>
        </p:txBody>
      </p:sp>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lvl="1"/>
            <a:r>
              <a:rPr lang="en-US" dirty="0" smtClean="0"/>
              <a:t>Have good written and spoken English</a:t>
            </a:r>
          </a:p>
          <a:p>
            <a:pPr lvl="1"/>
            <a:r>
              <a:rPr lang="en-US" dirty="0" smtClean="0"/>
              <a:t>Would like to work as part of a global team with the opportunity to travel to London and New York</a:t>
            </a:r>
          </a:p>
          <a:p>
            <a:pPr lvl="1"/>
            <a:r>
              <a:rPr lang="en-US" dirty="0" smtClean="0"/>
              <a:t>Would like to receive expert training</a:t>
            </a:r>
          </a:p>
          <a:p>
            <a:pPr lvl="1"/>
            <a:r>
              <a:rPr lang="en-US" dirty="0" smtClean="0"/>
              <a:t>Team work in </a:t>
            </a:r>
            <a:r>
              <a:rPr lang="en-US" dirty="0"/>
              <a:t>a </a:t>
            </a:r>
            <a:r>
              <a:rPr lang="en-US" dirty="0" smtClean="0"/>
              <a:t>heterogeneous environment</a:t>
            </a:r>
            <a:endParaRPr lang="en-US" dirty="0"/>
          </a:p>
        </p:txBody>
      </p:sp>
    </p:spTree>
    <p:custDataLst>
      <p:tags r:id="rId1"/>
    </p:custDataLst>
    <p:extLst>
      <p:ext uri="{BB962C8B-B14F-4D97-AF65-F5344CB8AC3E}">
        <p14:creationId xmlns:p14="http://schemas.microsoft.com/office/powerpoint/2010/main" val="12571673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readings</a:t>
            </a:r>
            <a:endParaRPr lang="en-US" dirty="0"/>
          </a:p>
        </p:txBody>
      </p:sp>
      <p:sp>
        <p:nvSpPr>
          <p:cNvPr id="3" name="Content Placeholder 2"/>
          <p:cNvSpPr>
            <a:spLocks noGrp="1"/>
          </p:cNvSpPr>
          <p:nvPr>
            <p:ph sz="quarter" idx="10"/>
          </p:nvPr>
        </p:nvSpPr>
        <p:spPr/>
        <p:txBody>
          <a:bodyPr>
            <a:normAutofit/>
          </a:bodyPr>
          <a:lstStyle/>
          <a:p>
            <a:pPr marL="0" indent="0">
              <a:buNone/>
            </a:pPr>
            <a:r>
              <a:rPr lang="en-US" dirty="0" smtClean="0"/>
              <a:t>[1] </a:t>
            </a:r>
            <a:r>
              <a:rPr lang="en-US" i="1" dirty="0" smtClean="0"/>
              <a:t>John </a:t>
            </a:r>
            <a:r>
              <a:rPr lang="en-US" i="1" dirty="0"/>
              <a:t>C. Hull: Options, Futures, and Other Derivatives</a:t>
            </a:r>
          </a:p>
          <a:p>
            <a:pPr marL="0" indent="0">
              <a:buNone/>
            </a:pPr>
            <a:r>
              <a:rPr lang="en-US" dirty="0" smtClean="0"/>
              <a:t>[2] </a:t>
            </a:r>
            <a:r>
              <a:rPr lang="en-US" i="1" dirty="0" smtClean="0"/>
              <a:t>Steven </a:t>
            </a:r>
            <a:r>
              <a:rPr lang="en-US" i="1" dirty="0"/>
              <a:t>E. Shreve: Stochastic Calculus for Finance I-II</a:t>
            </a:r>
          </a:p>
          <a:p>
            <a:pPr marL="0" indent="0">
              <a:buNone/>
            </a:pPr>
            <a:r>
              <a:rPr lang="en-US" dirty="0" smtClean="0"/>
              <a:t>[3] </a:t>
            </a:r>
            <a:r>
              <a:rPr lang="en-US" i="1" dirty="0" smtClean="0"/>
              <a:t>Learn </a:t>
            </a:r>
            <a:r>
              <a:rPr lang="en-US" i="1" dirty="0"/>
              <a:t>Python the Hard Way (online book), </a:t>
            </a:r>
            <a:r>
              <a:rPr lang="en-US" i="1" dirty="0">
                <a:hlinkClick r:id="rId4"/>
              </a:rPr>
              <a:t>https://</a:t>
            </a:r>
            <a:r>
              <a:rPr lang="en-US" i="1" dirty="0" smtClean="0">
                <a:hlinkClick r:id="rId4"/>
              </a:rPr>
              <a:t>learnpythonthehardway.org</a:t>
            </a:r>
            <a:endParaRPr lang="en-US" i="1" dirty="0" smtClean="0"/>
          </a:p>
          <a:p>
            <a:pPr marL="0" indent="0">
              <a:buNone/>
            </a:pPr>
            <a:r>
              <a:rPr lang="en-US" dirty="0" smtClean="0"/>
              <a:t>[4] </a:t>
            </a:r>
            <a:r>
              <a:rPr lang="en-US" i="1" dirty="0" smtClean="0"/>
              <a:t>Stanly Steinberg:</a:t>
            </a:r>
            <a:endParaRPr lang="en-US" i="1" dirty="0"/>
          </a:p>
          <a:p>
            <a:pPr marL="0" indent="0">
              <a:buNone/>
            </a:pPr>
            <a:r>
              <a:rPr lang="en-US" dirty="0" smtClean="0"/>
              <a:t>    </a:t>
            </a:r>
            <a:r>
              <a:rPr lang="en-US" sz="1100" i="1" dirty="0" smtClean="0"/>
              <a:t>Applications </a:t>
            </a:r>
            <a:r>
              <a:rPr lang="en-US" sz="1100" i="1" dirty="0"/>
              <a:t>of the lie algebraic formulas of Baker, Campbell, </a:t>
            </a:r>
            <a:r>
              <a:rPr lang="en-US" sz="1100" i="1" dirty="0" err="1"/>
              <a:t>Hausdorff</a:t>
            </a:r>
            <a:r>
              <a:rPr lang="en-US" sz="1100" i="1" dirty="0"/>
              <a:t>, and </a:t>
            </a:r>
            <a:r>
              <a:rPr lang="en-US" sz="1100" i="1" dirty="0" err="1"/>
              <a:t>Zassenhaus</a:t>
            </a:r>
            <a:r>
              <a:rPr lang="en-US" sz="1100" i="1" dirty="0"/>
              <a:t> to the calculation of </a:t>
            </a:r>
            <a:r>
              <a:rPr lang="en-US" sz="1100" i="1" dirty="0" smtClean="0"/>
              <a:t>explicit</a:t>
            </a:r>
          </a:p>
          <a:p>
            <a:pPr marL="0" indent="0">
              <a:buNone/>
            </a:pPr>
            <a:r>
              <a:rPr lang="en-US" sz="1100" i="1" dirty="0"/>
              <a:t> </a:t>
            </a:r>
            <a:r>
              <a:rPr lang="en-US" sz="1100" i="1" dirty="0" smtClean="0"/>
              <a:t>     solutions </a:t>
            </a:r>
            <a:r>
              <a:rPr lang="en-US" sz="1100" i="1" dirty="0"/>
              <a:t>of partial differential equations,</a:t>
            </a:r>
          </a:p>
          <a:p>
            <a:pPr marL="0" indent="0">
              <a:buNone/>
            </a:pPr>
            <a:r>
              <a:rPr lang="en-US" sz="1100" i="1" dirty="0" smtClean="0"/>
              <a:t>      Journal </a:t>
            </a:r>
            <a:r>
              <a:rPr lang="en-US" sz="1100" i="1" dirty="0"/>
              <a:t>of Differential Equations,</a:t>
            </a:r>
          </a:p>
          <a:p>
            <a:pPr marL="0" indent="0">
              <a:buNone/>
            </a:pPr>
            <a:r>
              <a:rPr lang="en-US" sz="1100" i="1" dirty="0"/>
              <a:t> </a:t>
            </a:r>
            <a:r>
              <a:rPr lang="en-US" sz="1100" i="1" dirty="0" smtClean="0"/>
              <a:t>     Volume </a:t>
            </a:r>
            <a:r>
              <a:rPr lang="en-US" sz="1100" i="1" dirty="0"/>
              <a:t>26, Issue 3,</a:t>
            </a:r>
          </a:p>
          <a:p>
            <a:pPr marL="0" indent="0">
              <a:buNone/>
            </a:pPr>
            <a:r>
              <a:rPr lang="en-US" sz="1100" i="1" dirty="0" smtClean="0"/>
              <a:t>      1977</a:t>
            </a:r>
            <a:r>
              <a:rPr lang="en-US" sz="1100" i="1" dirty="0"/>
              <a:t>,</a:t>
            </a:r>
          </a:p>
          <a:p>
            <a:pPr marL="0" indent="0">
              <a:buNone/>
            </a:pPr>
            <a:r>
              <a:rPr lang="en-US" sz="1100" i="1" dirty="0" smtClean="0"/>
              <a:t>      Pages </a:t>
            </a:r>
            <a:r>
              <a:rPr lang="en-US" sz="1100" i="1" dirty="0"/>
              <a:t>404-434,</a:t>
            </a:r>
          </a:p>
          <a:p>
            <a:pPr marL="0" indent="0">
              <a:buNone/>
            </a:pPr>
            <a:r>
              <a:rPr lang="en-US" sz="1100" i="1" dirty="0" smtClean="0"/>
              <a:t>      ISSN </a:t>
            </a:r>
            <a:r>
              <a:rPr lang="en-US" sz="1100" i="1" dirty="0"/>
              <a:t>0022-0396,</a:t>
            </a:r>
          </a:p>
          <a:p>
            <a:pPr marL="0" indent="0">
              <a:buNone/>
            </a:pPr>
            <a:r>
              <a:rPr lang="en-US" sz="1100" i="1" dirty="0" smtClean="0"/>
              <a:t>      https://doi.org/10.1016/0022-0396(77)90088-2.</a:t>
            </a:r>
          </a:p>
          <a:p>
            <a:pPr marL="0" indent="0">
              <a:buNone/>
            </a:pPr>
            <a:r>
              <a:rPr lang="en-US" sz="1100" dirty="0" smtClean="0"/>
              <a:t>      </a:t>
            </a:r>
            <a:r>
              <a:rPr lang="en-US" sz="1100" i="1" dirty="0" smtClean="0"/>
              <a:t>(http://www.sciencedirect.com/science/article/pii/0022039677900882)</a:t>
            </a:r>
          </a:p>
          <a:p>
            <a:endParaRPr lang="en-US" dirty="0"/>
          </a:p>
        </p:txBody>
      </p:sp>
    </p:spTree>
    <p:custDataLst>
      <p:tags r:id="rId1"/>
    </p:custDataLst>
    <p:extLst>
      <p:ext uri="{BB962C8B-B14F-4D97-AF65-F5344CB8AC3E}">
        <p14:creationId xmlns:p14="http://schemas.microsoft.com/office/powerpoint/2010/main" val="36162956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ea typeface="ヒラギノ角ゴ Pro W3"/>
                <a:cs typeface="Geneva" pitchFamily="34" charset="0"/>
              </a:rPr>
              <a:t>MQA Budapest Career Possibilities</a:t>
            </a:r>
            <a:r>
              <a:rPr lang="en-US" b="1" dirty="0">
                <a:solidFill>
                  <a:schemeClr val="accent1"/>
                </a:solidFill>
                <a:ea typeface="ヒラギノ角ゴ Pro W3"/>
                <a:cs typeface="Geneva" pitchFamily="34" charset="0"/>
              </a:rPr>
              <a:t/>
            </a:r>
            <a:br>
              <a:rPr lang="en-US" b="1" dirty="0">
                <a:solidFill>
                  <a:schemeClr val="accent1"/>
                </a:solidFill>
                <a:ea typeface="ヒラギノ角ゴ Pro W3"/>
                <a:cs typeface="Geneva" pitchFamily="34" charset="0"/>
              </a:rPr>
            </a:br>
            <a:endParaRPr lang="en-US" dirty="0"/>
          </a:p>
        </p:txBody>
      </p:sp>
      <p:sp>
        <p:nvSpPr>
          <p:cNvPr id="3" name="Content Placeholder 2"/>
          <p:cNvSpPr>
            <a:spLocks noGrp="1"/>
          </p:cNvSpPr>
          <p:nvPr>
            <p:ph sz="quarter" idx="10"/>
          </p:nvPr>
        </p:nvSpPr>
        <p:spPr>
          <a:xfrm>
            <a:off x="381000" y="821933"/>
            <a:ext cx="8229600" cy="5617368"/>
          </a:xfrm>
        </p:spPr>
        <p:txBody>
          <a:bodyPr>
            <a:normAutofit/>
          </a:bodyPr>
          <a:lstStyle/>
          <a:p>
            <a:pPr marL="236538" lvl="1" indent="0">
              <a:buNone/>
            </a:pPr>
            <a:endParaRPr lang="en-US" sz="1400" dirty="0">
              <a:ea typeface="ヒラギノ角ゴ Pro W3"/>
              <a:cs typeface="Geneva" pitchFamily="34" charset="0"/>
            </a:endParaRPr>
          </a:p>
          <a:p>
            <a:r>
              <a:rPr lang="en-US" sz="1400" b="1" dirty="0">
                <a:solidFill>
                  <a:schemeClr val="tx1"/>
                </a:solidFill>
                <a:ea typeface="ヒラギノ角ゴ Pro W3"/>
                <a:cs typeface="Geneva" pitchFamily="34" charset="0"/>
              </a:rPr>
              <a:t>Quantitative Developers </a:t>
            </a:r>
          </a:p>
          <a:p>
            <a:pPr lvl="1"/>
            <a:r>
              <a:rPr lang="en-US" sz="1400" dirty="0">
                <a:ea typeface="ヒラギノ角ゴ Pro W3"/>
                <a:cs typeface="Geneva" pitchFamily="34" charset="0"/>
              </a:rPr>
              <a:t>Excellent software development skills </a:t>
            </a:r>
          </a:p>
          <a:p>
            <a:pPr lvl="1"/>
            <a:r>
              <a:rPr lang="en-GB" sz="1400" dirty="0">
                <a:ea typeface="ヒラギノ角ゴ Pro W3"/>
                <a:cs typeface="Geneva" pitchFamily="34" charset="0"/>
              </a:rPr>
              <a:t>Strong C++ / Python</a:t>
            </a:r>
            <a:endParaRPr lang="en-US" sz="1400" dirty="0">
              <a:ea typeface="ヒラギノ角ゴ Pro W3"/>
              <a:cs typeface="Geneva" pitchFamily="34" charset="0"/>
            </a:endParaRPr>
          </a:p>
          <a:p>
            <a:pPr lvl="1"/>
            <a:r>
              <a:rPr lang="en-US" sz="1400" dirty="0">
                <a:ea typeface="ヒラギノ角ゴ Pro W3"/>
                <a:cs typeface="Geneva" pitchFamily="34" charset="0"/>
              </a:rPr>
              <a:t>Interest in finance. </a:t>
            </a:r>
          </a:p>
          <a:p>
            <a:pPr marL="236538" lvl="1" indent="0">
              <a:buNone/>
            </a:pPr>
            <a:endParaRPr lang="en-US" sz="1400" dirty="0">
              <a:ea typeface="ヒラギノ角ゴ Pro W3"/>
              <a:cs typeface="Geneva" pitchFamily="34" charset="0"/>
            </a:endParaRPr>
          </a:p>
          <a:p>
            <a:r>
              <a:rPr lang="en-GB" sz="1400" b="1" dirty="0">
                <a:ea typeface="ヒラギノ角ゴ Pro W3"/>
                <a:cs typeface="Geneva" pitchFamily="34" charset="0"/>
              </a:rPr>
              <a:t>Quantitative Support (</a:t>
            </a:r>
            <a:r>
              <a:rPr lang="en-US" sz="1400" b="1" dirty="0" err="1">
                <a:ea typeface="ヒラギノ角ゴ Pro W3"/>
                <a:cs typeface="Geneva" pitchFamily="34" charset="0"/>
              </a:rPr>
              <a:t>Devops</a:t>
            </a:r>
            <a:r>
              <a:rPr lang="en-US" sz="1400" b="1" dirty="0">
                <a:ea typeface="ヒラギノ角ゴ Pro W3"/>
                <a:cs typeface="Geneva" pitchFamily="34" charset="0"/>
              </a:rPr>
              <a:t>)</a:t>
            </a:r>
            <a:endParaRPr lang="en-GB" sz="1400" b="1" dirty="0">
              <a:ea typeface="ヒラギノ角ゴ Pro W3"/>
              <a:cs typeface="Geneva" pitchFamily="34" charset="0"/>
            </a:endParaRPr>
          </a:p>
          <a:p>
            <a:pPr lvl="1"/>
            <a:r>
              <a:rPr lang="en-US" sz="1400" dirty="0">
                <a:ea typeface="ヒラギノ角ゴ Pro W3"/>
                <a:cs typeface="Geneva" pitchFamily="34" charset="0"/>
              </a:rPr>
              <a:t>Excellent technical skills</a:t>
            </a:r>
          </a:p>
          <a:p>
            <a:pPr lvl="1"/>
            <a:r>
              <a:rPr lang="en-GB" sz="1400" dirty="0">
                <a:ea typeface="ヒラギノ角ゴ Pro W3"/>
                <a:cs typeface="Geneva" pitchFamily="34" charset="0"/>
              </a:rPr>
              <a:t>Python / Bash scripts</a:t>
            </a:r>
          </a:p>
          <a:p>
            <a:pPr lvl="1"/>
            <a:r>
              <a:rPr lang="en-US" sz="1400" dirty="0">
                <a:ea typeface="ヒラギノ角ゴ Pro W3"/>
                <a:cs typeface="Geneva" pitchFamily="34" charset="0"/>
              </a:rPr>
              <a:t>Interest in finance. </a:t>
            </a:r>
          </a:p>
          <a:p>
            <a:endParaRPr lang="en-US" sz="1400" dirty="0">
              <a:ea typeface="ヒラギノ角ゴ Pro W3"/>
              <a:cs typeface="Geneva" pitchFamily="34" charset="0"/>
            </a:endParaRPr>
          </a:p>
          <a:p>
            <a:r>
              <a:rPr lang="en-US" sz="1400" b="1" dirty="0">
                <a:solidFill>
                  <a:schemeClr val="tx1"/>
                </a:solidFill>
                <a:ea typeface="ヒラギノ角ゴ Pro W3"/>
                <a:cs typeface="Geneva" pitchFamily="34" charset="0"/>
              </a:rPr>
              <a:t>Quantitative Analysts </a:t>
            </a:r>
          </a:p>
          <a:p>
            <a:pPr lvl="1"/>
            <a:r>
              <a:rPr lang="en-US" sz="1400" dirty="0">
                <a:ea typeface="ヒラギノ角ゴ Pro W3"/>
                <a:cs typeface="Geneva" pitchFamily="34" charset="0"/>
              </a:rPr>
              <a:t>Typically Masters / PhD level </a:t>
            </a:r>
          </a:p>
          <a:p>
            <a:pPr lvl="1"/>
            <a:r>
              <a:rPr lang="en-US" sz="1400" dirty="0">
                <a:ea typeface="ヒラギノ角ゴ Pro W3"/>
                <a:cs typeface="Geneva" pitchFamily="34" charset="0"/>
              </a:rPr>
              <a:t>Mathematics, Physics or Engineering</a:t>
            </a:r>
          </a:p>
          <a:p>
            <a:pPr lvl="1"/>
            <a:r>
              <a:rPr lang="en-US" sz="1400" dirty="0">
                <a:ea typeface="ヒラギノ角ゴ Pro W3"/>
                <a:cs typeface="Geneva" pitchFamily="34" charset="0"/>
              </a:rPr>
              <a:t>C++, Python, or MATLAB skills. </a:t>
            </a:r>
          </a:p>
          <a:p>
            <a:pPr lvl="1"/>
            <a:r>
              <a:rPr lang="en-US" sz="1400" dirty="0">
                <a:ea typeface="ヒラギノ角ゴ Pro W3"/>
                <a:cs typeface="Geneva" pitchFamily="34" charset="0"/>
              </a:rPr>
              <a:t>Knowledge of finance. </a:t>
            </a:r>
          </a:p>
          <a:p>
            <a:pPr>
              <a:lnSpc>
                <a:spcPct val="100000"/>
              </a:lnSpc>
            </a:pPr>
            <a:endParaRPr lang="en-US" sz="1400" dirty="0" smtClean="0">
              <a:solidFill>
                <a:schemeClr val="tx1"/>
              </a:solidFill>
              <a:latin typeface="+mn-lt"/>
              <a:ea typeface="ヒラギノ角ゴ Pro W3"/>
              <a:cs typeface="Geneva" pitchFamily="34" charset="0"/>
            </a:endParaRPr>
          </a:p>
          <a:p>
            <a:pPr>
              <a:lnSpc>
                <a:spcPct val="100000"/>
              </a:lnSpc>
            </a:pPr>
            <a:endParaRPr lang="en-US" sz="1400" dirty="0">
              <a:solidFill>
                <a:schemeClr val="tx1"/>
              </a:solidFill>
              <a:latin typeface="+mn-lt"/>
              <a:ea typeface="ヒラギノ角ゴ Pro W3"/>
              <a:cs typeface="Geneva" pitchFamily="34" charset="0"/>
            </a:endParaRPr>
          </a:p>
          <a:p>
            <a:pPr marL="0" indent="0" algn="ctr">
              <a:buNone/>
            </a:pPr>
            <a:endParaRPr lang="en-US" sz="1800" b="1" dirty="0" smtClean="0">
              <a:solidFill>
                <a:schemeClr val="accent1"/>
              </a:solidFill>
              <a:latin typeface="+mj-lt"/>
            </a:endParaRPr>
          </a:p>
        </p:txBody>
      </p:sp>
    </p:spTree>
    <p:custDataLst>
      <p:tags r:id="rId1"/>
    </p:custDataLst>
    <p:extLst>
      <p:ext uri="{BB962C8B-B14F-4D97-AF65-F5344CB8AC3E}">
        <p14:creationId xmlns:p14="http://schemas.microsoft.com/office/powerpoint/2010/main" val="1497770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solidFill>
                  <a:schemeClr val="accent1"/>
                </a:solidFill>
                <a:ea typeface="ヒラギノ角ゴ Pro W3"/>
                <a:cs typeface="Geneva" pitchFamily="34" charset="0"/>
              </a:rPr>
              <a:t>MQA Summer </a:t>
            </a:r>
            <a:r>
              <a:rPr lang="en-US" b="1">
                <a:solidFill>
                  <a:schemeClr val="accent1"/>
                </a:solidFill>
                <a:ea typeface="ヒラギノ角ゴ Pro W3"/>
                <a:cs typeface="Geneva" pitchFamily="34" charset="0"/>
              </a:rPr>
              <a:t>Internship program</a:t>
            </a:r>
            <a:br>
              <a:rPr lang="en-US" b="1">
                <a:solidFill>
                  <a:schemeClr val="accent1"/>
                </a:solidFill>
                <a:ea typeface="ヒラギノ角ゴ Pro W3"/>
                <a:cs typeface="Geneva" pitchFamily="34" charset="0"/>
              </a:rPr>
            </a:br>
            <a:endParaRPr lang="en-US" dirty="0"/>
          </a:p>
        </p:txBody>
      </p:sp>
      <p:sp>
        <p:nvSpPr>
          <p:cNvPr id="3" name="Content Placeholder 2"/>
          <p:cNvSpPr>
            <a:spLocks noGrp="1"/>
          </p:cNvSpPr>
          <p:nvPr>
            <p:ph sz="quarter" idx="10"/>
          </p:nvPr>
        </p:nvSpPr>
        <p:spPr>
          <a:xfrm>
            <a:off x="381000" y="821933"/>
            <a:ext cx="8229600" cy="5617368"/>
          </a:xfrm>
        </p:spPr>
        <p:txBody>
          <a:bodyPr>
            <a:normAutofit fontScale="85000" lnSpcReduction="10000"/>
          </a:bodyPr>
          <a:lstStyle/>
          <a:p>
            <a:pPr>
              <a:lnSpc>
                <a:spcPct val="100000"/>
              </a:lnSpc>
            </a:pPr>
            <a:endParaRPr lang="en-US" sz="1400" dirty="0" smtClean="0">
              <a:solidFill>
                <a:schemeClr val="tx1"/>
              </a:solidFill>
              <a:latin typeface="+mn-lt"/>
              <a:ea typeface="ヒラギノ角ゴ Pro W3"/>
              <a:cs typeface="Geneva" pitchFamily="34" charset="0"/>
            </a:endParaRPr>
          </a:p>
          <a:p>
            <a:pPr marL="0" indent="0">
              <a:lnSpc>
                <a:spcPct val="100000"/>
              </a:lnSpc>
              <a:buNone/>
            </a:pPr>
            <a:r>
              <a:rPr lang="en-US" sz="1700" dirty="0" smtClean="0">
                <a:solidFill>
                  <a:schemeClr val="tx1"/>
                </a:solidFill>
                <a:latin typeface="+mj-lt"/>
                <a:ea typeface="ヒラギノ角ゴ Pro W3"/>
                <a:cs typeface="Geneva" pitchFamily="34" charset="0"/>
              </a:rPr>
              <a:t>Summer Intern program for 4+1 pre-final year students. During </a:t>
            </a:r>
            <a:r>
              <a:rPr lang="en-US" sz="1700" dirty="0">
                <a:solidFill>
                  <a:schemeClr val="tx1"/>
                </a:solidFill>
                <a:latin typeface="+mj-lt"/>
                <a:ea typeface="ヒラギノ角ゴ Pro W3"/>
                <a:cs typeface="Geneva" pitchFamily="34" charset="0"/>
              </a:rPr>
              <a:t>the </a:t>
            </a:r>
            <a:r>
              <a:rPr lang="en-US" sz="1700" dirty="0" smtClean="0">
                <a:solidFill>
                  <a:schemeClr val="tx1"/>
                </a:solidFill>
                <a:latin typeface="+mj-lt"/>
                <a:ea typeface="ヒラギノ角ゴ Pro W3"/>
                <a:cs typeface="Geneva" pitchFamily="34" charset="0"/>
              </a:rPr>
              <a:t>internship, our interns will work </a:t>
            </a:r>
            <a:r>
              <a:rPr lang="en-US" sz="1700" dirty="0">
                <a:solidFill>
                  <a:schemeClr val="tx1"/>
                </a:solidFill>
                <a:latin typeface="+mj-lt"/>
                <a:ea typeface="ヒラギノ角ゴ Pro W3"/>
                <a:cs typeface="Geneva" pitchFamily="34" charset="0"/>
              </a:rPr>
              <a:t>side by side with our top experts in order to build, optimize, test and implement tools and features for our financial models and systems that will be used to analyze the market situation and assess investment </a:t>
            </a:r>
            <a:r>
              <a:rPr lang="en-US" sz="1700" dirty="0" smtClean="0">
                <a:solidFill>
                  <a:schemeClr val="tx1"/>
                </a:solidFill>
                <a:latin typeface="+mj-lt"/>
                <a:ea typeface="ヒラギノ角ゴ Pro W3"/>
                <a:cs typeface="Geneva" pitchFamily="34" charset="0"/>
              </a:rPr>
              <a:t>risk</a:t>
            </a:r>
          </a:p>
          <a:p>
            <a:pPr lvl="1"/>
            <a:endParaRPr lang="en-US" sz="1700" dirty="0">
              <a:latin typeface="+mj-lt"/>
            </a:endParaRPr>
          </a:p>
          <a:p>
            <a:r>
              <a:rPr lang="en-US" sz="1700" b="1" dirty="0">
                <a:latin typeface="+mj-lt"/>
              </a:rPr>
              <a:t>Quant Developer (BSc, MSc or PhD)</a:t>
            </a:r>
            <a:endParaRPr lang="en-US" sz="1700" dirty="0">
              <a:latin typeface="+mj-lt"/>
            </a:endParaRPr>
          </a:p>
          <a:p>
            <a:pPr lvl="1"/>
            <a:r>
              <a:rPr lang="en-US" sz="1700" dirty="0">
                <a:latin typeface="+mj-lt"/>
              </a:rPr>
              <a:t>Technical development and optimization of the analytics libraries and server components requiring software development skills in C++ or Python along with good numerical skills</a:t>
            </a:r>
            <a:r>
              <a:rPr lang="en-US" sz="1700" dirty="0" smtClean="0">
                <a:latin typeface="+mj-lt"/>
              </a:rPr>
              <a:t>.</a:t>
            </a:r>
          </a:p>
          <a:p>
            <a:pPr lvl="1"/>
            <a:endParaRPr lang="en-US" sz="1700" dirty="0" smtClean="0">
              <a:latin typeface="+mj-lt"/>
            </a:endParaRPr>
          </a:p>
          <a:p>
            <a:r>
              <a:rPr lang="en-US" sz="1700" b="1" dirty="0">
                <a:latin typeface="+mj-lt"/>
              </a:rPr>
              <a:t>Quant Support  (BSc, MSc or PhD)</a:t>
            </a:r>
            <a:endParaRPr lang="en-US" sz="1700" dirty="0">
              <a:latin typeface="+mj-lt"/>
            </a:endParaRPr>
          </a:p>
          <a:p>
            <a:pPr lvl="1"/>
            <a:r>
              <a:rPr lang="en-US" sz="1700" dirty="0">
                <a:latin typeface="+mj-lt"/>
              </a:rPr>
              <a:t>Supporting the development infrastructure, databases and productivity tools along with the build, testing and release management of the analytics libraries requiring Computer Science skills. Working in Python or Linux bash </a:t>
            </a:r>
            <a:r>
              <a:rPr lang="en-US" sz="1700" dirty="0" smtClean="0">
                <a:latin typeface="+mj-lt"/>
              </a:rPr>
              <a:t>languages.</a:t>
            </a:r>
          </a:p>
          <a:p>
            <a:pPr lvl="1"/>
            <a:endParaRPr lang="en-US" sz="1700" dirty="0" smtClean="0">
              <a:latin typeface="+mj-lt"/>
            </a:endParaRPr>
          </a:p>
          <a:p>
            <a:r>
              <a:rPr lang="en-US" sz="1700" b="1" dirty="0">
                <a:latin typeface="+mj-lt"/>
              </a:rPr>
              <a:t>Quant (MSc or PhD)</a:t>
            </a:r>
          </a:p>
          <a:p>
            <a:pPr lvl="1"/>
            <a:r>
              <a:rPr lang="en-US" sz="1700" dirty="0">
                <a:latin typeface="+mj-lt"/>
              </a:rPr>
              <a:t>Research, development, optimization, documentation and performance analysis of the Financial Models used in the analytics libraries requiring a strong academic background in Mathematics and experience of programming in C++ or using MATLAB</a:t>
            </a:r>
            <a:r>
              <a:rPr lang="en-US" sz="1700" dirty="0" smtClean="0">
                <a:latin typeface="+mj-lt"/>
              </a:rPr>
              <a:t>.</a:t>
            </a:r>
          </a:p>
          <a:p>
            <a:pPr lvl="1"/>
            <a:endParaRPr lang="en-US" sz="1700" dirty="0" smtClean="0">
              <a:latin typeface="+mj-lt"/>
            </a:endParaRPr>
          </a:p>
          <a:p>
            <a:r>
              <a:rPr lang="en-US" sz="1700" b="1" dirty="0"/>
              <a:t>Trading Associate (BSc, MSc or PhD</a:t>
            </a:r>
            <a:r>
              <a:rPr lang="en-US" sz="1700" b="1" dirty="0" smtClean="0"/>
              <a:t>)</a:t>
            </a:r>
            <a:endParaRPr lang="en-US" sz="1700" dirty="0"/>
          </a:p>
          <a:p>
            <a:pPr lvl="1"/>
            <a:r>
              <a:rPr lang="en-US" sz="1700" dirty="0"/>
              <a:t>Supporting senior traders, developing and back-testing trading strategies, requiring good numerical skills and experience of analysis in Excel and Python.</a:t>
            </a:r>
          </a:p>
          <a:p>
            <a:pPr marL="236538" lvl="1" indent="0">
              <a:lnSpc>
                <a:spcPct val="120000"/>
              </a:lnSpc>
              <a:buNone/>
            </a:pPr>
            <a:endParaRPr lang="en-US" sz="1700" dirty="0">
              <a:latin typeface="+mj-lt"/>
            </a:endParaRPr>
          </a:p>
          <a:p>
            <a:pPr marL="0" indent="0">
              <a:lnSpc>
                <a:spcPct val="120000"/>
              </a:lnSpc>
              <a:buNone/>
            </a:pPr>
            <a:r>
              <a:rPr lang="en-US" sz="1700" b="1" dirty="0">
                <a:solidFill>
                  <a:schemeClr val="accent1"/>
                </a:solidFill>
                <a:ea typeface="ヒラギノ角ゴ Pro W3"/>
                <a:cs typeface="Geneva" pitchFamily="34" charset="0"/>
              </a:rPr>
              <a:t>Eligibility: </a:t>
            </a:r>
            <a:r>
              <a:rPr lang="en-US" sz="1700" dirty="0" smtClean="0">
                <a:solidFill>
                  <a:schemeClr val="tx2"/>
                </a:solidFill>
                <a:ea typeface="ヒラギノ角ゴ Pro W3"/>
                <a:cs typeface="Geneva" pitchFamily="34" charset="0"/>
              </a:rPr>
              <a:t>Currently </a:t>
            </a:r>
            <a:r>
              <a:rPr lang="en-US" sz="1700" dirty="0">
                <a:solidFill>
                  <a:schemeClr val="tx2"/>
                </a:solidFill>
                <a:ea typeface="ヒラギノ角ゴ Pro W3"/>
                <a:cs typeface="Geneva" pitchFamily="34" charset="0"/>
              </a:rPr>
              <a:t>completing a BSc/MSc/PhD at a Hungarian institution in Computer Science, Engineering, Mathematics, Physics, Finance, Economics, or similar</a:t>
            </a:r>
          </a:p>
          <a:p>
            <a:pPr>
              <a:lnSpc>
                <a:spcPct val="100000"/>
              </a:lnSpc>
            </a:pPr>
            <a:endParaRPr lang="en-US" sz="1400" dirty="0">
              <a:solidFill>
                <a:schemeClr val="tx1"/>
              </a:solidFill>
              <a:latin typeface="+mn-lt"/>
              <a:ea typeface="ヒラギノ角ゴ Pro W3"/>
              <a:cs typeface="Geneva" pitchFamily="34" charset="0"/>
            </a:endParaRPr>
          </a:p>
          <a:p>
            <a:pPr marL="0" indent="0" algn="ctr">
              <a:buNone/>
            </a:pPr>
            <a:endParaRPr lang="en-US" sz="1800" b="1" dirty="0" smtClean="0">
              <a:solidFill>
                <a:schemeClr val="accent1"/>
              </a:solidFill>
              <a:latin typeface="+mj-lt"/>
            </a:endParaRPr>
          </a:p>
        </p:txBody>
      </p:sp>
    </p:spTree>
    <p:custDataLst>
      <p:tags r:id="rId1"/>
    </p:custDataLst>
    <p:extLst>
      <p:ext uri="{BB962C8B-B14F-4D97-AF65-F5344CB8AC3E}">
        <p14:creationId xmlns:p14="http://schemas.microsoft.com/office/powerpoint/2010/main" val="25976289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marL="0" indent="0" algn="ctr">
              <a:buNone/>
            </a:pPr>
            <a:endParaRPr lang="en-US" sz="5400" dirty="0" smtClean="0"/>
          </a:p>
          <a:p>
            <a:pPr marL="0" indent="0" algn="ctr">
              <a:buNone/>
            </a:pPr>
            <a:r>
              <a:rPr lang="en-US" sz="5400" dirty="0" smtClean="0"/>
              <a:t>Thanks for your attention!</a:t>
            </a:r>
          </a:p>
          <a:p>
            <a:pPr marL="0" indent="0" algn="ctr">
              <a:buNone/>
            </a:pPr>
            <a:r>
              <a:rPr lang="en-US" sz="5400" dirty="0" smtClean="0"/>
              <a:t>Q &amp; A</a:t>
            </a:r>
            <a:endParaRPr lang="en-US" sz="5400" dirty="0"/>
          </a:p>
        </p:txBody>
      </p:sp>
      <p:sp>
        <p:nvSpPr>
          <p:cNvPr id="4" name="Rectangle 3"/>
          <p:cNvSpPr/>
          <p:nvPr/>
        </p:nvSpPr>
        <p:spPr>
          <a:xfrm>
            <a:off x="259882" y="5725582"/>
            <a:ext cx="8518358" cy="461665"/>
          </a:xfrm>
          <a:prstGeom prst="rect">
            <a:avLst/>
          </a:prstGeom>
        </p:spPr>
        <p:txBody>
          <a:bodyPr wrap="square">
            <a:spAutoFit/>
          </a:bodyPr>
          <a:lstStyle/>
          <a:p>
            <a:pPr algn="ctr"/>
            <a:r>
              <a:rPr lang="en-US" sz="2400" dirty="0">
                <a:solidFill>
                  <a:schemeClr val="tx1">
                    <a:lumMod val="50000"/>
                  </a:schemeClr>
                </a:solidFill>
              </a:rPr>
              <a:t>Visit </a:t>
            </a:r>
            <a:r>
              <a:rPr lang="en-US" sz="2400" b="1" dirty="0">
                <a:solidFill>
                  <a:schemeClr val="tx1">
                    <a:lumMod val="50000"/>
                  </a:schemeClr>
                </a:solidFill>
              </a:rPr>
              <a:t>jobs.citi.com</a:t>
            </a:r>
            <a:r>
              <a:rPr lang="en-US" sz="2400" dirty="0">
                <a:solidFill>
                  <a:schemeClr val="tx1">
                    <a:lumMod val="50000"/>
                  </a:schemeClr>
                </a:solidFill>
              </a:rPr>
              <a:t> + keywords</a:t>
            </a:r>
            <a:r>
              <a:rPr lang="en-US" sz="2400" b="1" dirty="0">
                <a:solidFill>
                  <a:schemeClr val="tx1">
                    <a:lumMod val="50000"/>
                  </a:schemeClr>
                </a:solidFill>
              </a:rPr>
              <a:t>: Internship + Budapest</a:t>
            </a:r>
          </a:p>
        </p:txBody>
      </p:sp>
    </p:spTree>
    <p:custDataLst>
      <p:tags r:id="rId1"/>
    </p:custDataLst>
    <p:extLst>
      <p:ext uri="{BB962C8B-B14F-4D97-AF65-F5344CB8AC3E}">
        <p14:creationId xmlns:p14="http://schemas.microsoft.com/office/powerpoint/2010/main" val="3758045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a “Quant”?</a:t>
            </a:r>
            <a:br>
              <a:rPr lang="en-US" dirty="0"/>
            </a:br>
            <a:endParaRPr lang="en-US" dirty="0"/>
          </a:p>
        </p:txBody>
      </p:sp>
      <p:sp>
        <p:nvSpPr>
          <p:cNvPr id="3" name="Content Placeholder 2"/>
          <p:cNvSpPr>
            <a:spLocks noGrp="1"/>
          </p:cNvSpPr>
          <p:nvPr>
            <p:ph sz="quarter" idx="10"/>
          </p:nvPr>
        </p:nvSpPr>
        <p:spPr/>
        <p:txBody>
          <a:bodyPr/>
          <a:lstStyle/>
          <a:p>
            <a:r>
              <a:rPr lang="en-US" dirty="0" smtClean="0"/>
              <a:t>“</a:t>
            </a:r>
            <a:r>
              <a:rPr lang="en-US" i="1" dirty="0" smtClean="0"/>
              <a:t>A </a:t>
            </a:r>
            <a:r>
              <a:rPr lang="en-US" i="1" dirty="0"/>
              <a:t>quantitative analyst (or, in financial jargon, </a:t>
            </a:r>
            <a:r>
              <a:rPr lang="en-US" b="1" i="1" dirty="0"/>
              <a:t>a quant</a:t>
            </a:r>
            <a:r>
              <a:rPr lang="en-US" i="1" dirty="0"/>
              <a:t>) is a person who specializes in the application of mathematical and statistical methods to financial and risk management problems</a:t>
            </a:r>
            <a:r>
              <a:rPr lang="en-US" i="1" dirty="0" smtClean="0"/>
              <a:t>.</a:t>
            </a:r>
            <a:r>
              <a:rPr lang="en-US" dirty="0" smtClean="0"/>
              <a:t>” – </a:t>
            </a:r>
            <a:r>
              <a:rPr lang="en-US" dirty="0" smtClean="0">
                <a:hlinkClick r:id="rId3"/>
              </a:rPr>
              <a:t>Wikipedia</a:t>
            </a:r>
            <a:r>
              <a:rPr lang="en-US" dirty="0" smtClean="0"/>
              <a:t> </a:t>
            </a:r>
          </a:p>
          <a:p>
            <a:pPr>
              <a:spcBef>
                <a:spcPts val="1200"/>
              </a:spcBef>
            </a:pPr>
            <a:r>
              <a:rPr lang="en-US" dirty="0" smtClean="0"/>
              <a:t>A Person who is</a:t>
            </a:r>
          </a:p>
          <a:p>
            <a:pPr lvl="1"/>
            <a:r>
              <a:rPr lang="en-US" dirty="0" smtClean="0"/>
              <a:t>Applying mathematical tools</a:t>
            </a:r>
          </a:p>
          <a:p>
            <a:pPr lvl="1"/>
            <a:r>
              <a:rPr lang="en-US" dirty="0" smtClean="0"/>
              <a:t>Working on the field of Finance</a:t>
            </a:r>
          </a:p>
          <a:p>
            <a:pPr lvl="1"/>
            <a:r>
              <a:rPr lang="en-US" dirty="0" smtClean="0"/>
              <a:t>Using technological solutions (programming)</a:t>
            </a:r>
          </a:p>
          <a:p>
            <a:pPr marL="0" indent="0">
              <a:buNone/>
            </a:pPr>
            <a:endParaRPr lang="en-US" dirty="0" smtClean="0"/>
          </a:p>
        </p:txBody>
      </p:sp>
    </p:spTree>
    <p:custDataLst>
      <p:tags r:id="rId1"/>
    </p:custDataLst>
    <p:extLst>
      <p:ext uri="{BB962C8B-B14F-4D97-AF65-F5344CB8AC3E}">
        <p14:creationId xmlns:p14="http://schemas.microsoft.com/office/powerpoint/2010/main" val="4127411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19456"/>
            <a:ext cx="8229600" cy="487362"/>
          </a:xfrm>
        </p:spPr>
        <p:txBody>
          <a:bodyPr/>
          <a:lstStyle/>
          <a:p>
            <a:r>
              <a:rPr lang="en-GB" dirty="0" smtClean="0"/>
              <a:t>Markets Quantitative Analysis</a:t>
            </a:r>
            <a:endParaRPr lang="en-US" dirty="0"/>
          </a:p>
        </p:txBody>
      </p:sp>
      <p:sp>
        <p:nvSpPr>
          <p:cNvPr id="5" name="Content Placeholder 2"/>
          <p:cNvSpPr>
            <a:spLocks noGrp="1"/>
          </p:cNvSpPr>
          <p:nvPr>
            <p:ph idx="4294967295"/>
          </p:nvPr>
        </p:nvSpPr>
        <p:spPr>
          <a:xfrm>
            <a:off x="400050" y="760888"/>
            <a:ext cx="8443913" cy="1902599"/>
          </a:xfrm>
          <a:prstGeom prst="rect">
            <a:avLst/>
          </a:prstGeom>
        </p:spPr>
        <p:txBody>
          <a:bodyPr lIns="0" tIns="0" rIns="0" bIns="0">
            <a:normAutofit lnSpcReduction="10000"/>
          </a:bodyPr>
          <a:lstStyle/>
          <a:p>
            <a:pPr>
              <a:lnSpc>
                <a:spcPct val="100000"/>
              </a:lnSpc>
            </a:pPr>
            <a:r>
              <a:rPr lang="en-US" sz="1400" dirty="0" smtClean="0">
                <a:solidFill>
                  <a:schemeClr val="tx1"/>
                </a:solidFill>
                <a:latin typeface="+mn-lt"/>
                <a:ea typeface="ヒラギノ角ゴ Pro W3"/>
                <a:cs typeface="Geneva" pitchFamily="34" charset="0"/>
              </a:rPr>
              <a:t>Highly </a:t>
            </a:r>
            <a:r>
              <a:rPr lang="en-US" sz="1400" dirty="0">
                <a:solidFill>
                  <a:schemeClr val="tx1"/>
                </a:solidFill>
                <a:latin typeface="+mn-lt"/>
                <a:ea typeface="ヒラギノ角ゴ Pro W3"/>
                <a:cs typeface="Geneva" pitchFamily="34" charset="0"/>
              </a:rPr>
              <a:t>regulated trading </a:t>
            </a:r>
            <a:r>
              <a:rPr lang="en-US" sz="1400" dirty="0" smtClean="0">
                <a:solidFill>
                  <a:schemeClr val="tx1"/>
                </a:solidFill>
                <a:latin typeface="+mn-lt"/>
                <a:ea typeface="ヒラギノ角ゴ Pro W3"/>
                <a:cs typeface="Geneva" pitchFamily="34" charset="0"/>
              </a:rPr>
              <a:t>environment:</a:t>
            </a:r>
          </a:p>
          <a:p>
            <a:pPr lvl="1"/>
            <a:r>
              <a:rPr lang="en-US" sz="1400" dirty="0" smtClean="0">
                <a:solidFill>
                  <a:schemeClr val="tx1"/>
                </a:solidFill>
                <a:latin typeface="+mn-lt"/>
                <a:ea typeface="ヒラギノ角ゴ Pro W3"/>
                <a:cs typeface="Geneva" pitchFamily="34" charset="0"/>
              </a:rPr>
              <a:t>Quants </a:t>
            </a:r>
            <a:r>
              <a:rPr lang="en-US" sz="1400" dirty="0">
                <a:solidFill>
                  <a:schemeClr val="tx1"/>
                </a:solidFill>
                <a:latin typeface="+mn-lt"/>
                <a:ea typeface="ヒラギノ角ゴ Pro W3"/>
                <a:cs typeface="Geneva" pitchFamily="34" charset="0"/>
              </a:rPr>
              <a:t>perform an ever important </a:t>
            </a:r>
            <a:r>
              <a:rPr lang="en-US" sz="1400" dirty="0" smtClean="0">
                <a:solidFill>
                  <a:schemeClr val="tx1"/>
                </a:solidFill>
                <a:latin typeface="+mn-lt"/>
                <a:ea typeface="ヒラギノ角ゴ Pro W3"/>
                <a:cs typeface="Geneva" pitchFamily="34" charset="0"/>
              </a:rPr>
              <a:t>role</a:t>
            </a:r>
          </a:p>
          <a:p>
            <a:pPr lvl="1"/>
            <a:r>
              <a:rPr lang="en-US" sz="1400" dirty="0">
                <a:ea typeface="ヒラギノ角ゴ Pro W3"/>
                <a:cs typeface="Geneva" pitchFamily="34" charset="0"/>
              </a:rPr>
              <a:t>E</a:t>
            </a:r>
            <a:r>
              <a:rPr lang="en-US" sz="1400" dirty="0" smtClean="0">
                <a:solidFill>
                  <a:schemeClr val="tx1"/>
                </a:solidFill>
                <a:latin typeface="+mn-lt"/>
                <a:ea typeface="ヒラギノ角ゴ Pro W3"/>
                <a:cs typeface="Geneva" pitchFamily="34" charset="0"/>
              </a:rPr>
              <a:t>nsure </a:t>
            </a:r>
            <a:r>
              <a:rPr lang="en-US" sz="1400" dirty="0">
                <a:solidFill>
                  <a:schemeClr val="tx1"/>
                </a:solidFill>
                <a:latin typeface="+mn-lt"/>
                <a:ea typeface="ヒラギノ角ゴ Pro W3"/>
                <a:cs typeface="Geneva" pitchFamily="34" charset="0"/>
              </a:rPr>
              <a:t>the Financial </a:t>
            </a:r>
            <a:r>
              <a:rPr lang="en-US" sz="1400" dirty="0" smtClean="0">
                <a:solidFill>
                  <a:schemeClr val="tx1"/>
                </a:solidFill>
                <a:latin typeface="+mn-lt"/>
                <a:ea typeface="ヒラギノ角ゴ Pro W3"/>
                <a:cs typeface="Geneva" pitchFamily="34" charset="0"/>
              </a:rPr>
              <a:t>models are </a:t>
            </a:r>
            <a:r>
              <a:rPr lang="en-US" sz="1400" dirty="0">
                <a:solidFill>
                  <a:schemeClr val="tx1"/>
                </a:solidFill>
                <a:latin typeface="+mn-lt"/>
                <a:ea typeface="ヒラギノ角ゴ Pro W3"/>
                <a:cs typeface="Geneva" pitchFamily="34" charset="0"/>
              </a:rPr>
              <a:t>fully </a:t>
            </a:r>
            <a:r>
              <a:rPr lang="en-US" sz="1400" b="1" dirty="0">
                <a:solidFill>
                  <a:schemeClr val="tx1"/>
                </a:solidFill>
                <a:latin typeface="+mn-lt"/>
                <a:ea typeface="ヒラギノ角ゴ Pro W3"/>
                <a:cs typeface="Geneva" pitchFamily="34" charset="0"/>
              </a:rPr>
              <a:t>understood</a:t>
            </a:r>
            <a:r>
              <a:rPr lang="en-US" sz="1400" dirty="0">
                <a:solidFill>
                  <a:schemeClr val="tx1"/>
                </a:solidFill>
                <a:latin typeface="+mn-lt"/>
                <a:ea typeface="ヒラギノ角ゴ Pro W3"/>
                <a:cs typeface="Geneva" pitchFamily="34" charset="0"/>
              </a:rPr>
              <a:t> and </a:t>
            </a:r>
            <a:r>
              <a:rPr lang="en-US" sz="1400" b="1" dirty="0" smtClean="0">
                <a:solidFill>
                  <a:schemeClr val="tx1"/>
                </a:solidFill>
                <a:latin typeface="+mn-lt"/>
                <a:ea typeface="ヒラギノ角ゴ Pro W3"/>
                <a:cs typeface="Geneva" pitchFamily="34" charset="0"/>
              </a:rPr>
              <a:t>documented</a:t>
            </a:r>
            <a:r>
              <a:rPr lang="en-US" sz="1400" dirty="0" smtClean="0">
                <a:solidFill>
                  <a:schemeClr val="tx1"/>
                </a:solidFill>
                <a:latin typeface="+mn-lt"/>
                <a:ea typeface="ヒラギノ角ゴ Pro W3"/>
                <a:cs typeface="Geneva" pitchFamily="34" charset="0"/>
              </a:rPr>
              <a:t>.</a:t>
            </a:r>
          </a:p>
          <a:p>
            <a:pPr>
              <a:lnSpc>
                <a:spcPct val="100000"/>
              </a:lnSpc>
            </a:pPr>
            <a:r>
              <a:rPr lang="en-US" sz="1400" dirty="0" smtClean="0">
                <a:solidFill>
                  <a:schemeClr val="tx1"/>
                </a:solidFill>
                <a:latin typeface="+mn-lt"/>
                <a:ea typeface="ヒラギノ角ゴ Pro W3"/>
                <a:cs typeface="Geneva" pitchFamily="34" charset="0"/>
              </a:rPr>
              <a:t>Survival of the fast paced </a:t>
            </a:r>
            <a:r>
              <a:rPr lang="en-US" sz="1400" dirty="0" smtClean="0">
                <a:solidFill>
                  <a:schemeClr val="tx1"/>
                </a:solidFill>
                <a:latin typeface="+mn-lt"/>
                <a:ea typeface="ヒラギノ角ゴ Pro W3"/>
                <a:cs typeface="Geneva" pitchFamily="34" charset="0"/>
              </a:rPr>
              <a:t>environment of </a:t>
            </a:r>
            <a:r>
              <a:rPr lang="en-US" sz="1400" dirty="0">
                <a:solidFill>
                  <a:schemeClr val="tx1"/>
                </a:solidFill>
                <a:latin typeface="+mn-lt"/>
                <a:ea typeface="ヒラギノ角ゴ Pro W3"/>
                <a:cs typeface="Geneva" pitchFamily="34" charset="0"/>
              </a:rPr>
              <a:t>the trading </a:t>
            </a:r>
            <a:r>
              <a:rPr lang="en-US" sz="1400" dirty="0" smtClean="0">
                <a:solidFill>
                  <a:schemeClr val="tx1"/>
                </a:solidFill>
                <a:latin typeface="+mn-lt"/>
                <a:ea typeface="ヒラギノ角ゴ Pro W3"/>
                <a:cs typeface="Geneva" pitchFamily="34" charset="0"/>
              </a:rPr>
              <a:t>desk needs cutting edge</a:t>
            </a:r>
          </a:p>
          <a:p>
            <a:pPr lvl="1"/>
            <a:r>
              <a:rPr lang="en-US" sz="1400" dirty="0" smtClean="0">
                <a:solidFill>
                  <a:schemeClr val="tx1"/>
                </a:solidFill>
                <a:latin typeface="+mn-lt"/>
                <a:ea typeface="ヒラギノ角ゴ Pro W3"/>
                <a:cs typeface="Geneva" pitchFamily="34" charset="0"/>
              </a:rPr>
              <a:t>financial modeling</a:t>
            </a:r>
          </a:p>
          <a:p>
            <a:pPr lvl="1"/>
            <a:r>
              <a:rPr lang="en-US" sz="1400" dirty="0" smtClean="0">
                <a:solidFill>
                  <a:schemeClr val="tx1"/>
                </a:solidFill>
                <a:latin typeface="+mn-lt"/>
                <a:ea typeface="ヒラギノ角ゴ Pro W3"/>
                <a:cs typeface="Geneva" pitchFamily="34" charset="0"/>
              </a:rPr>
              <a:t>tools s</a:t>
            </a:r>
          </a:p>
          <a:p>
            <a:pPr lvl="1"/>
            <a:r>
              <a:rPr lang="en-US" sz="1400" dirty="0">
                <a:ea typeface="ヒラギノ角ゴ Pro W3"/>
                <a:cs typeface="Geneva" pitchFamily="34" charset="0"/>
              </a:rPr>
              <a:t>s</a:t>
            </a:r>
            <a:r>
              <a:rPr lang="en-US" sz="1400" dirty="0" smtClean="0">
                <a:solidFill>
                  <a:schemeClr val="tx1"/>
                </a:solidFill>
                <a:latin typeface="+mn-lt"/>
                <a:ea typeface="ヒラギノ角ゴ Pro W3"/>
                <a:cs typeface="Geneva" pitchFamily="34" charset="0"/>
              </a:rPr>
              <a:t>oftware engineering</a:t>
            </a:r>
            <a:endParaRPr lang="en-US" sz="1400" dirty="0">
              <a:solidFill>
                <a:schemeClr val="tx1"/>
              </a:solidFill>
              <a:latin typeface="+mn-lt"/>
              <a:ea typeface="ヒラギノ角ゴ Pro W3"/>
              <a:cs typeface="Geneva" pitchFamily="34" charset="0"/>
            </a:endParaRPr>
          </a:p>
          <a:p>
            <a:pPr>
              <a:lnSpc>
                <a:spcPct val="100000"/>
              </a:lnSpc>
            </a:pPr>
            <a:r>
              <a:rPr lang="en-US" sz="1400" dirty="0" smtClean="0">
                <a:solidFill>
                  <a:schemeClr val="tx1"/>
                </a:solidFill>
                <a:latin typeface="+mn-lt"/>
                <a:ea typeface="ヒラギノ角ゴ Pro W3"/>
                <a:cs typeface="Geneva" pitchFamily="34" charset="0"/>
              </a:rPr>
              <a:t>We are extensively involved in the regulatory stress tests which the Firm undertakes, ensuring that our models operate effectively in stressed market conditions.</a:t>
            </a:r>
            <a:endParaRPr lang="en-US" sz="1400" dirty="0">
              <a:solidFill>
                <a:schemeClr val="tx1"/>
              </a:solidFill>
              <a:latin typeface="+mn-lt"/>
              <a:ea typeface="ヒラギノ角ゴ Pro W3"/>
              <a:cs typeface="Geneva" pitchFamily="34" charset="0"/>
            </a:endParaRPr>
          </a:p>
          <a:p>
            <a:pPr>
              <a:lnSpc>
                <a:spcPct val="100000"/>
              </a:lnSpc>
            </a:pPr>
            <a:endParaRPr lang="en-US" sz="1400" dirty="0">
              <a:solidFill>
                <a:schemeClr val="tx1"/>
              </a:solidFill>
              <a:latin typeface="+mn-lt"/>
              <a:ea typeface="ヒラギノ角ゴ Pro W3"/>
              <a:cs typeface="Geneva" pitchFamily="34" charset="0"/>
            </a:endParaRPr>
          </a:p>
          <a:p>
            <a:pPr marL="0" indent="0">
              <a:lnSpc>
                <a:spcPct val="100000"/>
              </a:lnSpc>
              <a:buNone/>
            </a:pPr>
            <a:endParaRPr lang="en-US" sz="1400" dirty="0">
              <a:solidFill>
                <a:schemeClr val="tx1"/>
              </a:solidFill>
              <a:latin typeface="+mn-lt"/>
              <a:ea typeface="ヒラギノ角ゴ Pro W3"/>
              <a:cs typeface="Geneva" pitchFamily="34" charset="0"/>
            </a:endParaRPr>
          </a:p>
          <a:p>
            <a:pPr marL="0" indent="0">
              <a:buNone/>
            </a:pPr>
            <a:endParaRPr lang="en-US" sz="1400" dirty="0">
              <a:solidFill>
                <a:schemeClr val="tx1"/>
              </a:solidFill>
              <a:latin typeface="+mn-lt"/>
              <a:ea typeface="ヒラギノ角ゴ Pro W3"/>
              <a:cs typeface="Geneva" pitchFamily="34" charset="0"/>
            </a:endParaRPr>
          </a:p>
          <a:p>
            <a:pPr marL="0" indent="0">
              <a:lnSpc>
                <a:spcPct val="100000"/>
              </a:lnSpc>
              <a:buNone/>
            </a:pPr>
            <a:endParaRPr lang="en-US" dirty="0">
              <a:solidFill>
                <a:schemeClr val="tx1"/>
              </a:solidFill>
              <a:latin typeface="+mn-lt"/>
              <a:ea typeface="ヒラギノ角ゴ Pro W3"/>
              <a:cs typeface="Geneva" pitchFamily="34" charset="0"/>
            </a:endParaRPr>
          </a:p>
        </p:txBody>
      </p:sp>
      <p:sp>
        <p:nvSpPr>
          <p:cNvPr id="3" name="TextBox 2"/>
          <p:cNvSpPr txBox="1"/>
          <p:nvPr/>
        </p:nvSpPr>
        <p:spPr>
          <a:xfrm>
            <a:off x="400050" y="3181350"/>
            <a:ext cx="5010150" cy="369332"/>
          </a:xfrm>
          <a:prstGeom prst="rect">
            <a:avLst/>
          </a:prstGeom>
          <a:noFill/>
        </p:spPr>
        <p:txBody>
          <a:bodyPr wrap="square" rtlCol="0">
            <a:spAutoFit/>
          </a:bodyPr>
          <a:lstStyle/>
          <a:p>
            <a:endParaRPr lang="en-US" dirty="0"/>
          </a:p>
        </p:txBody>
      </p:sp>
      <p:sp>
        <p:nvSpPr>
          <p:cNvPr id="7" name="Content Placeholder 2"/>
          <p:cNvSpPr>
            <a:spLocks noGrp="1"/>
          </p:cNvSpPr>
          <p:nvPr>
            <p:ph idx="4294967295"/>
          </p:nvPr>
        </p:nvSpPr>
        <p:spPr>
          <a:xfrm>
            <a:off x="659116" y="2663487"/>
            <a:ext cx="3459879" cy="2763224"/>
          </a:xfrm>
          <a:prstGeom prst="rect">
            <a:avLst/>
          </a:prstGeom>
        </p:spPr>
        <p:txBody>
          <a:bodyPr lIns="0" tIns="0" rIns="0" bIns="0">
            <a:normAutofit/>
          </a:bodyPr>
          <a:lstStyle/>
          <a:p>
            <a:pPr marL="0" indent="0">
              <a:lnSpc>
                <a:spcPct val="100000"/>
              </a:lnSpc>
              <a:buNone/>
            </a:pPr>
            <a:r>
              <a:rPr lang="en-GB" sz="1400" b="1" dirty="0">
                <a:solidFill>
                  <a:schemeClr val="accent1"/>
                </a:solidFill>
                <a:latin typeface="+mj-lt"/>
                <a:ea typeface="ヒラギノ角ゴ Pro W3"/>
                <a:cs typeface="Geneva" pitchFamily="34" charset="0"/>
              </a:rPr>
              <a:t>Who are our people?</a:t>
            </a:r>
          </a:p>
          <a:p>
            <a:pPr marL="236538" lvl="1" indent="0">
              <a:buNone/>
            </a:pPr>
            <a:endParaRPr lang="en-US" sz="1400" dirty="0">
              <a:ea typeface="ヒラギノ角ゴ Pro W3"/>
              <a:cs typeface="Geneva" pitchFamily="34" charset="0"/>
            </a:endParaRPr>
          </a:p>
          <a:p>
            <a:r>
              <a:rPr lang="en-US" sz="1400" b="1" dirty="0">
                <a:solidFill>
                  <a:schemeClr val="tx1"/>
                </a:solidFill>
                <a:ea typeface="ヒラギノ角ゴ Pro W3"/>
                <a:cs typeface="Geneva" pitchFamily="34" charset="0"/>
              </a:rPr>
              <a:t>Quantitative </a:t>
            </a:r>
            <a:r>
              <a:rPr lang="en-US" sz="1400" b="1" dirty="0" smtClean="0">
                <a:solidFill>
                  <a:schemeClr val="tx1"/>
                </a:solidFill>
                <a:latin typeface="+mn-lt"/>
                <a:ea typeface="ヒラギノ角ゴ Pro W3"/>
                <a:cs typeface="Geneva" pitchFamily="34" charset="0"/>
              </a:rPr>
              <a:t>Developers </a:t>
            </a:r>
            <a:endParaRPr lang="en-US" sz="1400" dirty="0">
              <a:ea typeface="ヒラギノ角ゴ Pro W3"/>
              <a:cs typeface="Geneva" pitchFamily="34" charset="0"/>
            </a:endParaRPr>
          </a:p>
          <a:p>
            <a:r>
              <a:rPr lang="en-GB" sz="1400" b="1" dirty="0" smtClean="0">
                <a:ea typeface="ヒラギノ角ゴ Pro W3"/>
                <a:cs typeface="Geneva" pitchFamily="34" charset="0"/>
              </a:rPr>
              <a:t>Quantitative Support (</a:t>
            </a:r>
            <a:r>
              <a:rPr lang="en-US" sz="1400" b="1" dirty="0" err="1" smtClean="0">
                <a:ea typeface="ヒラギノ角ゴ Pro W3"/>
                <a:cs typeface="Geneva" pitchFamily="34" charset="0"/>
              </a:rPr>
              <a:t>Devops</a:t>
            </a:r>
            <a:r>
              <a:rPr lang="en-US" sz="1400" b="1" dirty="0" smtClean="0">
                <a:ea typeface="ヒラギノ角ゴ Pro W3"/>
                <a:cs typeface="Geneva" pitchFamily="34" charset="0"/>
              </a:rPr>
              <a:t>)</a:t>
            </a:r>
            <a:endParaRPr lang="en-US" sz="1400" dirty="0">
              <a:ea typeface="ヒラギノ角ゴ Pro W3"/>
              <a:cs typeface="Geneva" pitchFamily="34" charset="0"/>
            </a:endParaRPr>
          </a:p>
          <a:p>
            <a:r>
              <a:rPr lang="en-US" sz="1400" b="1" dirty="0">
                <a:solidFill>
                  <a:schemeClr val="tx1"/>
                </a:solidFill>
                <a:ea typeface="ヒラギノ角ゴ Pro W3"/>
                <a:cs typeface="Geneva" pitchFamily="34" charset="0"/>
              </a:rPr>
              <a:t>Quantitative Analysts </a:t>
            </a:r>
            <a:endParaRPr lang="en-US" sz="1400" dirty="0">
              <a:ea typeface="ヒラギノ角ゴ Pro W3"/>
              <a:cs typeface="Geneva" pitchFamily="34" charset="0"/>
            </a:endParaRPr>
          </a:p>
          <a:p>
            <a:endParaRPr lang="en-US" sz="1400" dirty="0">
              <a:solidFill>
                <a:schemeClr val="tx1"/>
              </a:solidFill>
              <a:latin typeface="+mn-lt"/>
              <a:ea typeface="ヒラギノ角ゴ Pro W3"/>
              <a:cs typeface="Geneva" pitchFamily="34" charset="0"/>
            </a:endParaRPr>
          </a:p>
          <a:p>
            <a:pPr marL="0" indent="0">
              <a:lnSpc>
                <a:spcPct val="100000"/>
              </a:lnSpc>
              <a:buNone/>
            </a:pPr>
            <a:endParaRPr lang="en-US" dirty="0">
              <a:solidFill>
                <a:schemeClr val="tx1"/>
              </a:solidFill>
              <a:latin typeface="+mn-lt"/>
              <a:ea typeface="ヒラギノ角ゴ Pro W3"/>
              <a:cs typeface="Geneva" pitchFamily="34" charset="0"/>
            </a:endParaRPr>
          </a:p>
        </p:txBody>
      </p:sp>
      <p:sp>
        <p:nvSpPr>
          <p:cNvPr id="6" name="Content Placeholder 2"/>
          <p:cNvSpPr>
            <a:spLocks noGrp="1"/>
          </p:cNvSpPr>
          <p:nvPr>
            <p:ph idx="4294967295"/>
          </p:nvPr>
        </p:nvSpPr>
        <p:spPr>
          <a:xfrm>
            <a:off x="4622006" y="2657193"/>
            <a:ext cx="4067175" cy="3644251"/>
          </a:xfrm>
          <a:prstGeom prst="rect">
            <a:avLst/>
          </a:prstGeom>
        </p:spPr>
        <p:txBody>
          <a:bodyPr lIns="0" tIns="0" rIns="0" bIns="0">
            <a:normAutofit/>
          </a:bodyPr>
          <a:lstStyle/>
          <a:p>
            <a:pPr marL="0" indent="0">
              <a:lnSpc>
                <a:spcPct val="100000"/>
              </a:lnSpc>
              <a:buNone/>
            </a:pPr>
            <a:r>
              <a:rPr lang="en-GB" sz="1400" b="1" dirty="0">
                <a:solidFill>
                  <a:schemeClr val="accent1"/>
                </a:solidFill>
                <a:latin typeface="+mj-lt"/>
                <a:ea typeface="ヒラギノ角ゴ Pro W3"/>
                <a:cs typeface="Geneva" pitchFamily="34" charset="0"/>
              </a:rPr>
              <a:t>Who are our </a:t>
            </a:r>
            <a:r>
              <a:rPr lang="en-GB" sz="1400" b="1" dirty="0" smtClean="0">
                <a:solidFill>
                  <a:schemeClr val="accent1"/>
                </a:solidFill>
                <a:latin typeface="+mj-lt"/>
                <a:ea typeface="ヒラギノ角ゴ Pro W3"/>
                <a:cs typeface="Geneva" pitchFamily="34" charset="0"/>
              </a:rPr>
              <a:t>clients?</a:t>
            </a:r>
            <a:endParaRPr lang="en-GB" sz="1400" b="1" dirty="0">
              <a:solidFill>
                <a:schemeClr val="accent1"/>
              </a:solidFill>
              <a:latin typeface="+mj-lt"/>
              <a:ea typeface="ヒラギノ角ゴ Pro W3"/>
              <a:cs typeface="Geneva" pitchFamily="34" charset="0"/>
            </a:endParaRPr>
          </a:p>
          <a:p>
            <a:pPr marL="236538" lvl="1" indent="0">
              <a:buNone/>
            </a:pPr>
            <a:endParaRPr lang="en-US" sz="1400" dirty="0">
              <a:ea typeface="ヒラギノ角ゴ Pro W3"/>
              <a:cs typeface="Geneva" pitchFamily="34" charset="0"/>
            </a:endParaRPr>
          </a:p>
          <a:p>
            <a:pPr marL="0" indent="0">
              <a:buNone/>
            </a:pPr>
            <a:r>
              <a:rPr lang="en-US" sz="1400" dirty="0" smtClean="0">
                <a:ea typeface="ヒラギノ角ゴ Pro W3"/>
                <a:cs typeface="Geneva" pitchFamily="34" charset="0"/>
              </a:rPr>
              <a:t>MQA’s key business partners are:</a:t>
            </a:r>
          </a:p>
          <a:p>
            <a:r>
              <a:rPr lang="en-US" sz="1400" dirty="0" smtClean="0">
                <a:ea typeface="ヒラギノ角ゴ Pro W3"/>
                <a:cs typeface="Geneva" pitchFamily="34" charset="0"/>
              </a:rPr>
              <a:t>Trading</a:t>
            </a:r>
          </a:p>
          <a:p>
            <a:r>
              <a:rPr lang="en-US" sz="1400" dirty="0" smtClean="0">
                <a:ea typeface="ヒラギノ角ゴ Pro W3"/>
                <a:cs typeface="Geneva" pitchFamily="34" charset="0"/>
              </a:rPr>
              <a:t>Structuring</a:t>
            </a:r>
          </a:p>
          <a:p>
            <a:r>
              <a:rPr lang="en-US" sz="1400" dirty="0" smtClean="0">
                <a:ea typeface="ヒラギノ角ゴ Pro W3"/>
                <a:cs typeface="Geneva" pitchFamily="34" charset="0"/>
              </a:rPr>
              <a:t>Sales Desks</a:t>
            </a:r>
          </a:p>
          <a:p>
            <a:r>
              <a:rPr lang="en-US" sz="1400" dirty="0" smtClean="0">
                <a:ea typeface="ヒラギノ角ゴ Pro W3"/>
                <a:cs typeface="Geneva" pitchFamily="34" charset="0"/>
              </a:rPr>
              <a:t>Risk Organization</a:t>
            </a:r>
          </a:p>
          <a:p>
            <a:r>
              <a:rPr lang="en-US" sz="1400" dirty="0" smtClean="0">
                <a:ea typeface="ヒラギノ角ゴ Pro W3"/>
                <a:cs typeface="Geneva" pitchFamily="34" charset="0"/>
              </a:rPr>
              <a:t>Valuation and Control</a:t>
            </a:r>
          </a:p>
          <a:p>
            <a:r>
              <a:rPr lang="en-US" sz="1400" dirty="0" smtClean="0">
                <a:ea typeface="ヒラギノ角ゴ Pro W3"/>
                <a:cs typeface="Geneva" pitchFamily="34" charset="0"/>
              </a:rPr>
              <a:t>Technology Risk teams</a:t>
            </a:r>
            <a:r>
              <a:rPr lang="en-US" sz="1400" dirty="0" smtClean="0">
                <a:ea typeface="ヒラギノ角ゴ Pro W3"/>
                <a:cs typeface="Geneva" pitchFamily="34" charset="0"/>
              </a:rPr>
              <a:t>.</a:t>
            </a:r>
            <a:endParaRPr lang="en-US" sz="1400" dirty="0">
              <a:ea typeface="ヒラギノ角ゴ Pro W3"/>
              <a:cs typeface="Geneva" pitchFamily="34" charset="0"/>
            </a:endParaRPr>
          </a:p>
          <a:p>
            <a:pPr marL="0" indent="0">
              <a:lnSpc>
                <a:spcPct val="100000"/>
              </a:lnSpc>
              <a:spcBef>
                <a:spcPts val="1200"/>
              </a:spcBef>
              <a:buNone/>
            </a:pPr>
            <a:r>
              <a:rPr lang="en-US" sz="1400" b="1" dirty="0">
                <a:solidFill>
                  <a:schemeClr val="accent1"/>
                </a:solidFill>
                <a:latin typeface="+mj-lt"/>
                <a:ea typeface="ヒラギノ角ゴ Pro W3"/>
                <a:cs typeface="Geneva" pitchFamily="34" charset="0"/>
              </a:rPr>
              <a:t>Business Areas:</a:t>
            </a:r>
          </a:p>
          <a:p>
            <a:endParaRPr lang="en-US" sz="1400" dirty="0">
              <a:ea typeface="ヒラギノ角ゴ Pro W3"/>
              <a:cs typeface="Geneva" pitchFamily="34" charset="0"/>
            </a:endParaRPr>
          </a:p>
          <a:p>
            <a:endParaRPr lang="en-US" sz="1400" dirty="0">
              <a:solidFill>
                <a:schemeClr val="tx1"/>
              </a:solidFill>
              <a:latin typeface="+mn-lt"/>
              <a:ea typeface="ヒラギノ角ゴ Pro W3"/>
              <a:cs typeface="Geneva" pitchFamily="34" charset="0"/>
            </a:endParaRPr>
          </a:p>
          <a:p>
            <a:pPr marL="0" indent="0">
              <a:lnSpc>
                <a:spcPct val="100000"/>
              </a:lnSpc>
              <a:buNone/>
            </a:pPr>
            <a:endParaRPr lang="en-US" dirty="0">
              <a:solidFill>
                <a:schemeClr val="tx1"/>
              </a:solidFill>
              <a:latin typeface="+mn-lt"/>
              <a:ea typeface="ヒラギノ角ゴ Pro W3"/>
              <a:cs typeface="Geneva" pitchFamily="34" charset="0"/>
            </a:endParaRPr>
          </a:p>
        </p:txBody>
      </p:sp>
      <p:sp>
        <p:nvSpPr>
          <p:cNvPr id="9" name="Rectangle 8"/>
          <p:cNvSpPr/>
          <p:nvPr/>
        </p:nvSpPr>
        <p:spPr bwMode="auto">
          <a:xfrm>
            <a:off x="4705498" y="5287379"/>
            <a:ext cx="793770" cy="232402"/>
          </a:xfrm>
          <a:prstGeom prst="rect">
            <a:avLst/>
          </a:prstGeom>
          <a:solidFill>
            <a:srgbClr val="00BDF2"/>
          </a:solidFill>
          <a:ln w="6350" cap="flat" cmpd="sng" algn="ctr">
            <a:noFill/>
            <a:prstDash val="solid"/>
            <a:round/>
            <a:headEnd type="none" w="med" len="med"/>
            <a:tailEnd type="none" w="med" len="med"/>
          </a:ln>
          <a:effectLst/>
          <a:extLst/>
        </p:spPr>
        <p:txBody>
          <a:bodyPr wrap="none" anchor="ctr"/>
          <a:lstStyle/>
          <a:p>
            <a:pPr algn="ctr">
              <a:defRPr/>
            </a:pPr>
            <a:r>
              <a:rPr lang="en-GB" sz="1050" dirty="0">
                <a:solidFill>
                  <a:schemeClr val="bg1"/>
                </a:solidFill>
                <a:ea typeface="+mj-ea"/>
                <a:cs typeface="+mn-cs"/>
              </a:rPr>
              <a:t>Credit</a:t>
            </a:r>
          </a:p>
        </p:txBody>
      </p:sp>
      <p:sp>
        <p:nvSpPr>
          <p:cNvPr id="10" name="Rectangle 9"/>
          <p:cNvSpPr/>
          <p:nvPr/>
        </p:nvSpPr>
        <p:spPr bwMode="auto">
          <a:xfrm>
            <a:off x="5761580" y="5577115"/>
            <a:ext cx="1144024" cy="232402"/>
          </a:xfrm>
          <a:prstGeom prst="rect">
            <a:avLst/>
          </a:prstGeom>
          <a:solidFill>
            <a:srgbClr val="00BDF2"/>
          </a:solidFill>
          <a:ln w="6350" cap="flat" cmpd="sng" algn="ctr">
            <a:noFill/>
            <a:prstDash val="solid"/>
            <a:round/>
            <a:headEnd type="none" w="med" len="med"/>
            <a:tailEnd type="none" w="med" len="med"/>
          </a:ln>
          <a:effectLst/>
          <a:extLst/>
        </p:spPr>
        <p:txBody>
          <a:bodyPr wrap="none" anchor="ctr"/>
          <a:lstStyle/>
          <a:p>
            <a:pPr algn="ctr">
              <a:defRPr/>
            </a:pPr>
            <a:r>
              <a:rPr lang="en-GB" sz="1050" dirty="0">
                <a:solidFill>
                  <a:schemeClr val="bg1"/>
                </a:solidFill>
                <a:ea typeface="+mj-ea"/>
                <a:cs typeface="+mn-cs"/>
              </a:rPr>
              <a:t>FX</a:t>
            </a:r>
          </a:p>
        </p:txBody>
      </p:sp>
      <p:sp>
        <p:nvSpPr>
          <p:cNvPr id="11" name="Rectangle 10"/>
          <p:cNvSpPr/>
          <p:nvPr/>
        </p:nvSpPr>
        <p:spPr bwMode="auto">
          <a:xfrm>
            <a:off x="7171896" y="5281909"/>
            <a:ext cx="937569" cy="232402"/>
          </a:xfrm>
          <a:prstGeom prst="rect">
            <a:avLst/>
          </a:prstGeom>
          <a:solidFill>
            <a:srgbClr val="00BDF2"/>
          </a:solidFill>
          <a:ln w="6350" cap="flat" cmpd="sng" algn="ctr">
            <a:noFill/>
            <a:prstDash val="solid"/>
            <a:round/>
            <a:headEnd type="none" w="med" len="med"/>
            <a:tailEnd type="none" w="med" len="med"/>
          </a:ln>
          <a:effectLst/>
          <a:extLst/>
        </p:spPr>
        <p:txBody>
          <a:bodyPr wrap="none" anchor="ctr"/>
          <a:lstStyle/>
          <a:p>
            <a:pPr algn="ctr">
              <a:defRPr/>
            </a:pPr>
            <a:r>
              <a:rPr lang="en-GB" sz="1050" dirty="0">
                <a:solidFill>
                  <a:schemeClr val="bg1"/>
                </a:solidFill>
                <a:ea typeface="+mj-ea"/>
                <a:cs typeface="+mn-cs"/>
              </a:rPr>
              <a:t>Mortgages</a:t>
            </a:r>
          </a:p>
        </p:txBody>
      </p:sp>
      <p:sp>
        <p:nvSpPr>
          <p:cNvPr id="12" name="Rectangle 11"/>
          <p:cNvSpPr/>
          <p:nvPr/>
        </p:nvSpPr>
        <p:spPr bwMode="auto">
          <a:xfrm>
            <a:off x="7167915" y="5577115"/>
            <a:ext cx="941549" cy="232402"/>
          </a:xfrm>
          <a:prstGeom prst="rect">
            <a:avLst/>
          </a:prstGeom>
          <a:solidFill>
            <a:srgbClr val="00BDF2"/>
          </a:solidFill>
          <a:ln w="6350" cap="flat" cmpd="sng" algn="ctr">
            <a:noFill/>
            <a:prstDash val="solid"/>
            <a:round/>
            <a:headEnd type="none" w="med" len="med"/>
            <a:tailEnd type="none" w="med" len="med"/>
          </a:ln>
          <a:effectLst/>
          <a:extLst/>
        </p:spPr>
        <p:txBody>
          <a:bodyPr wrap="none" anchor="ctr"/>
          <a:lstStyle/>
          <a:p>
            <a:pPr algn="ctr">
              <a:defRPr/>
            </a:pPr>
            <a:r>
              <a:rPr lang="en-GB" sz="1050" dirty="0">
                <a:solidFill>
                  <a:schemeClr val="bg1"/>
                </a:solidFill>
                <a:ea typeface="+mj-ea"/>
                <a:cs typeface="+mn-cs"/>
              </a:rPr>
              <a:t>Rates</a:t>
            </a:r>
          </a:p>
        </p:txBody>
      </p:sp>
      <p:sp>
        <p:nvSpPr>
          <p:cNvPr id="13" name="Rectangle 12"/>
          <p:cNvSpPr/>
          <p:nvPr/>
        </p:nvSpPr>
        <p:spPr bwMode="auto">
          <a:xfrm>
            <a:off x="4702717" y="5577114"/>
            <a:ext cx="796551" cy="232403"/>
          </a:xfrm>
          <a:prstGeom prst="rect">
            <a:avLst/>
          </a:prstGeom>
          <a:solidFill>
            <a:srgbClr val="00BDF2"/>
          </a:solidFill>
          <a:ln w="6350" cap="flat" cmpd="sng" algn="ctr">
            <a:noFill/>
            <a:prstDash val="solid"/>
            <a:round/>
            <a:headEnd type="none" w="med" len="med"/>
            <a:tailEnd type="none" w="med" len="med"/>
          </a:ln>
          <a:effectLst/>
          <a:extLst/>
        </p:spPr>
        <p:txBody>
          <a:bodyPr wrap="none" anchor="ctr"/>
          <a:lstStyle/>
          <a:p>
            <a:pPr algn="ctr">
              <a:defRPr/>
            </a:pPr>
            <a:r>
              <a:rPr lang="en-GB" sz="1050" dirty="0">
                <a:solidFill>
                  <a:schemeClr val="bg1"/>
                </a:solidFill>
                <a:ea typeface="+mj-ea"/>
                <a:cs typeface="+mn-cs"/>
              </a:rPr>
              <a:t>Commodities</a:t>
            </a:r>
          </a:p>
        </p:txBody>
      </p:sp>
      <p:sp>
        <p:nvSpPr>
          <p:cNvPr id="14" name="Rectangle 13"/>
          <p:cNvSpPr/>
          <p:nvPr/>
        </p:nvSpPr>
        <p:spPr bwMode="auto">
          <a:xfrm>
            <a:off x="5765561" y="5281909"/>
            <a:ext cx="1140043" cy="232402"/>
          </a:xfrm>
          <a:prstGeom prst="rect">
            <a:avLst/>
          </a:prstGeom>
          <a:solidFill>
            <a:srgbClr val="00BDF2"/>
          </a:solidFill>
          <a:ln w="6350" cap="flat" cmpd="sng" algn="ctr">
            <a:noFill/>
            <a:prstDash val="solid"/>
            <a:round/>
            <a:headEnd type="none" w="med" len="med"/>
            <a:tailEnd type="none" w="med" len="med"/>
          </a:ln>
          <a:effectLst/>
          <a:extLst/>
        </p:spPr>
        <p:txBody>
          <a:bodyPr wrap="none" anchor="ctr"/>
          <a:lstStyle/>
          <a:p>
            <a:pPr algn="ctr">
              <a:defRPr/>
            </a:pPr>
            <a:r>
              <a:rPr lang="en-GB" sz="1050" dirty="0">
                <a:solidFill>
                  <a:schemeClr val="bg1"/>
                </a:solidFill>
                <a:ea typeface="+mj-ea"/>
                <a:cs typeface="+mn-cs"/>
              </a:rPr>
              <a:t>Equities &amp; Hybrids</a:t>
            </a:r>
          </a:p>
        </p:txBody>
      </p:sp>
    </p:spTree>
    <p:custDataLst>
      <p:tags r:id="rId1"/>
    </p:custDataLst>
    <p:extLst>
      <p:ext uri="{BB962C8B-B14F-4D97-AF65-F5344CB8AC3E}">
        <p14:creationId xmlns:p14="http://schemas.microsoft.com/office/powerpoint/2010/main" val="1414815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19456"/>
            <a:ext cx="8229600" cy="487362"/>
          </a:xfrm>
        </p:spPr>
        <p:txBody>
          <a:bodyPr/>
          <a:lstStyle/>
          <a:p>
            <a:r>
              <a:rPr lang="en-GB" dirty="0" smtClean="0"/>
              <a:t>Markets Quantitative Analysis</a:t>
            </a:r>
            <a:endParaRPr lang="en-US" dirty="0"/>
          </a:p>
        </p:txBody>
      </p:sp>
      <p:sp>
        <p:nvSpPr>
          <p:cNvPr id="5" name="Content Placeholder 2"/>
          <p:cNvSpPr>
            <a:spLocks noGrp="1"/>
          </p:cNvSpPr>
          <p:nvPr>
            <p:ph idx="4294967295"/>
          </p:nvPr>
        </p:nvSpPr>
        <p:spPr>
          <a:xfrm>
            <a:off x="374904" y="1143000"/>
            <a:ext cx="8443913" cy="4946650"/>
          </a:xfrm>
          <a:prstGeom prst="rect">
            <a:avLst/>
          </a:prstGeom>
        </p:spPr>
        <p:txBody>
          <a:bodyPr lIns="0" tIns="0" rIns="0" bIns="0">
            <a:normAutofit/>
          </a:bodyPr>
          <a:lstStyle/>
          <a:p>
            <a:pPr marL="0" indent="0">
              <a:lnSpc>
                <a:spcPct val="100000"/>
              </a:lnSpc>
              <a:buNone/>
            </a:pPr>
            <a:r>
              <a:rPr lang="en-US" sz="1400" b="1" dirty="0" smtClean="0">
                <a:solidFill>
                  <a:schemeClr val="accent1"/>
                </a:solidFill>
                <a:latin typeface="+mj-lt"/>
                <a:ea typeface="ヒラギノ角ゴ Pro W3"/>
                <a:cs typeface="Geneva" pitchFamily="34" charset="0"/>
              </a:rPr>
              <a:t>Where are we located ?</a:t>
            </a:r>
            <a:endParaRPr lang="en-US" sz="1400" b="1" dirty="0">
              <a:solidFill>
                <a:schemeClr val="accent1"/>
              </a:solidFill>
              <a:latin typeface="+mj-lt"/>
              <a:ea typeface="ヒラギノ角ゴ Pro W3"/>
              <a:cs typeface="Geneva" pitchFamily="34" charset="0"/>
            </a:endParaRPr>
          </a:p>
          <a:p>
            <a:endParaRPr lang="en-US" sz="1400" dirty="0">
              <a:solidFill>
                <a:schemeClr val="tx1"/>
              </a:solidFill>
              <a:latin typeface="+mn-lt"/>
              <a:ea typeface="ヒラギノ角ゴ Pro W3"/>
              <a:cs typeface="Geneva" pitchFamily="34" charset="0"/>
            </a:endParaRPr>
          </a:p>
          <a:p>
            <a:r>
              <a:rPr lang="en-US" sz="1400" dirty="0">
                <a:solidFill>
                  <a:schemeClr val="tx1"/>
                </a:solidFill>
                <a:latin typeface="+mn-lt"/>
                <a:ea typeface="ヒラギノ角ゴ Pro W3"/>
                <a:cs typeface="Geneva" pitchFamily="34" charset="0"/>
              </a:rPr>
              <a:t>MQA is a global department of </a:t>
            </a:r>
            <a:r>
              <a:rPr lang="en-US" sz="1400" dirty="0" smtClean="0">
                <a:solidFill>
                  <a:schemeClr val="tx1"/>
                </a:solidFill>
                <a:latin typeface="+mn-lt"/>
                <a:ea typeface="ヒラギノ角ゴ Pro W3"/>
                <a:cs typeface="Geneva" pitchFamily="34" charset="0"/>
              </a:rPr>
              <a:t>around </a:t>
            </a:r>
            <a:r>
              <a:rPr lang="en-US" sz="1400" dirty="0" smtClean="0">
                <a:solidFill>
                  <a:schemeClr val="tx1"/>
                </a:solidFill>
                <a:latin typeface="+mn-lt"/>
                <a:ea typeface="ヒラギノ角ゴ Pro W3"/>
                <a:cs typeface="Geneva" pitchFamily="34" charset="0"/>
              </a:rPr>
              <a:t>370 </a:t>
            </a:r>
            <a:r>
              <a:rPr lang="en-US" sz="1400" dirty="0">
                <a:solidFill>
                  <a:schemeClr val="tx1"/>
                </a:solidFill>
                <a:latin typeface="+mn-lt"/>
                <a:ea typeface="ヒラギノ角ゴ Pro W3"/>
                <a:cs typeface="Geneva" pitchFamily="34" charset="0"/>
              </a:rPr>
              <a:t>people, predominantly in North America and London with a small number in Asia. </a:t>
            </a:r>
            <a:endParaRPr lang="en-US" sz="1400" dirty="0" smtClean="0">
              <a:solidFill>
                <a:schemeClr val="tx1"/>
              </a:solidFill>
              <a:latin typeface="+mn-lt"/>
              <a:ea typeface="ヒラギノ角ゴ Pro W3"/>
              <a:cs typeface="Geneva" pitchFamily="34" charset="0"/>
            </a:endParaRPr>
          </a:p>
          <a:p>
            <a:endParaRPr lang="en-GB" sz="1400" dirty="0">
              <a:solidFill>
                <a:schemeClr val="tx1"/>
              </a:solidFill>
              <a:latin typeface="+mn-lt"/>
              <a:ea typeface="ヒラギノ角ゴ Pro W3"/>
              <a:cs typeface="Geneva" pitchFamily="34" charset="0"/>
            </a:endParaRPr>
          </a:p>
          <a:p>
            <a:endParaRPr lang="en-GB" sz="1400" dirty="0" smtClean="0">
              <a:solidFill>
                <a:schemeClr val="tx1"/>
              </a:solidFill>
              <a:latin typeface="+mn-lt"/>
              <a:ea typeface="ヒラギノ角ゴ Pro W3"/>
              <a:cs typeface="Geneva" pitchFamily="34" charset="0"/>
            </a:endParaRPr>
          </a:p>
          <a:p>
            <a:endParaRPr lang="en-GB" sz="1400" dirty="0">
              <a:solidFill>
                <a:schemeClr val="tx1"/>
              </a:solidFill>
              <a:latin typeface="+mn-lt"/>
              <a:ea typeface="ヒラギノ角ゴ Pro W3"/>
              <a:cs typeface="Geneva" pitchFamily="34" charset="0"/>
            </a:endParaRPr>
          </a:p>
          <a:p>
            <a:endParaRPr lang="en-US" sz="1400" dirty="0" smtClean="0">
              <a:solidFill>
                <a:schemeClr val="tx1"/>
              </a:solidFill>
              <a:latin typeface="+mn-lt"/>
              <a:ea typeface="ヒラギノ角ゴ Pro W3"/>
              <a:cs typeface="Geneva" pitchFamily="34" charset="0"/>
            </a:endParaRPr>
          </a:p>
          <a:p>
            <a:endParaRPr lang="en-US" sz="1400" dirty="0" smtClean="0">
              <a:solidFill>
                <a:schemeClr val="tx1"/>
              </a:solidFill>
              <a:latin typeface="+mn-lt"/>
              <a:ea typeface="ヒラギノ角ゴ Pro W3"/>
              <a:cs typeface="Geneva" pitchFamily="34" charset="0"/>
            </a:endParaRPr>
          </a:p>
          <a:p>
            <a:endParaRPr lang="en-US" sz="1400" dirty="0">
              <a:solidFill>
                <a:schemeClr val="tx1"/>
              </a:solidFill>
              <a:latin typeface="+mn-lt"/>
              <a:ea typeface="ヒラギノ角ゴ Pro W3"/>
              <a:cs typeface="Geneva" pitchFamily="34" charset="0"/>
            </a:endParaRPr>
          </a:p>
          <a:p>
            <a:endParaRPr lang="en-US" sz="1400" dirty="0" smtClean="0">
              <a:solidFill>
                <a:schemeClr val="tx1"/>
              </a:solidFill>
              <a:latin typeface="+mn-lt"/>
              <a:ea typeface="ヒラギノ角ゴ Pro W3"/>
              <a:cs typeface="Geneva" pitchFamily="34" charset="0"/>
            </a:endParaRPr>
          </a:p>
          <a:p>
            <a:endParaRPr lang="en-US" sz="1400" dirty="0">
              <a:solidFill>
                <a:schemeClr val="tx1"/>
              </a:solidFill>
              <a:latin typeface="+mn-lt"/>
              <a:ea typeface="ヒラギノ角ゴ Pro W3"/>
              <a:cs typeface="Geneva" pitchFamily="34" charset="0"/>
            </a:endParaRPr>
          </a:p>
          <a:p>
            <a:endParaRPr lang="en-US" sz="1400" dirty="0" smtClean="0">
              <a:solidFill>
                <a:schemeClr val="tx1"/>
              </a:solidFill>
              <a:latin typeface="+mn-lt"/>
              <a:ea typeface="ヒラギノ角ゴ Pro W3"/>
              <a:cs typeface="Geneva" pitchFamily="34" charset="0"/>
            </a:endParaRPr>
          </a:p>
          <a:p>
            <a:endParaRPr lang="en-US" sz="1400" dirty="0">
              <a:solidFill>
                <a:schemeClr val="tx1"/>
              </a:solidFill>
              <a:latin typeface="+mn-lt"/>
              <a:ea typeface="ヒラギノ角ゴ Pro W3"/>
              <a:cs typeface="Geneva" pitchFamily="34" charset="0"/>
            </a:endParaRPr>
          </a:p>
          <a:p>
            <a:endParaRPr lang="en-US" sz="1400" dirty="0" smtClean="0">
              <a:solidFill>
                <a:schemeClr val="tx1"/>
              </a:solidFill>
              <a:latin typeface="+mn-lt"/>
              <a:ea typeface="ヒラギノ角ゴ Pro W3"/>
              <a:cs typeface="Geneva" pitchFamily="34" charset="0"/>
            </a:endParaRPr>
          </a:p>
          <a:p>
            <a:endParaRPr lang="en-US" sz="1400" dirty="0">
              <a:solidFill>
                <a:schemeClr val="tx1"/>
              </a:solidFill>
              <a:latin typeface="+mn-lt"/>
              <a:ea typeface="ヒラギノ角ゴ Pro W3"/>
              <a:cs typeface="Geneva" pitchFamily="34" charset="0"/>
            </a:endParaRPr>
          </a:p>
          <a:p>
            <a:endParaRPr lang="en-US" sz="1400" dirty="0" smtClean="0">
              <a:solidFill>
                <a:schemeClr val="tx1"/>
              </a:solidFill>
              <a:latin typeface="+mn-lt"/>
              <a:ea typeface="ヒラギノ角ゴ Pro W3"/>
              <a:cs typeface="Geneva" pitchFamily="34" charset="0"/>
            </a:endParaRPr>
          </a:p>
          <a:p>
            <a:r>
              <a:rPr lang="en-US" sz="1400" dirty="0" smtClean="0">
                <a:solidFill>
                  <a:schemeClr val="tx1"/>
                </a:solidFill>
                <a:latin typeface="+mn-lt"/>
                <a:ea typeface="ヒラギノ角ゴ Pro W3"/>
                <a:cs typeface="Geneva" pitchFamily="34" charset="0"/>
              </a:rPr>
              <a:t>We </a:t>
            </a:r>
            <a:r>
              <a:rPr lang="en-US" sz="1400" dirty="0">
                <a:solidFill>
                  <a:schemeClr val="tx1"/>
                </a:solidFill>
                <a:latin typeface="+mn-lt"/>
                <a:ea typeface="ヒラギノ角ゴ Pro W3"/>
                <a:cs typeface="Geneva" pitchFamily="34" charset="0"/>
              </a:rPr>
              <a:t>established a presence in Budapest </a:t>
            </a:r>
            <a:r>
              <a:rPr lang="en-US" sz="1400" dirty="0" smtClean="0">
                <a:solidFill>
                  <a:schemeClr val="tx1"/>
                </a:solidFill>
                <a:latin typeface="+mn-lt"/>
                <a:ea typeface="ヒラギノ角ゴ Pro W3"/>
                <a:cs typeface="Geneva" pitchFamily="34" charset="0"/>
              </a:rPr>
              <a:t>in </a:t>
            </a:r>
            <a:r>
              <a:rPr lang="en-US" sz="1400" dirty="0">
                <a:solidFill>
                  <a:schemeClr val="tx1"/>
                </a:solidFill>
                <a:latin typeface="+mn-lt"/>
                <a:ea typeface="ヒラギノ角ゴ Pro W3"/>
                <a:cs typeface="Geneva" pitchFamily="34" charset="0"/>
              </a:rPr>
              <a:t>September 2013. </a:t>
            </a:r>
          </a:p>
          <a:p>
            <a:endParaRPr lang="en-US" sz="1400" dirty="0">
              <a:solidFill>
                <a:schemeClr val="tx1"/>
              </a:solidFill>
              <a:latin typeface="+mn-lt"/>
              <a:ea typeface="ヒラギノ角ゴ Pro W3"/>
              <a:cs typeface="Geneva" pitchFamily="34" charset="0"/>
            </a:endParaRPr>
          </a:p>
          <a:p>
            <a:pPr marL="0" indent="0">
              <a:lnSpc>
                <a:spcPct val="100000"/>
              </a:lnSpc>
              <a:buNone/>
            </a:pPr>
            <a:endParaRPr lang="en-US" dirty="0">
              <a:solidFill>
                <a:schemeClr val="tx1"/>
              </a:solidFill>
              <a:latin typeface="+mn-lt"/>
              <a:ea typeface="ヒラギノ角ゴ Pro W3"/>
              <a:cs typeface="Geneva" pitchFamily="34" charset="0"/>
            </a:endParaRPr>
          </a:p>
        </p:txBody>
      </p:sp>
      <p:grpSp>
        <p:nvGrpSpPr>
          <p:cNvPr id="4" name="Group 3"/>
          <p:cNvGrpSpPr/>
          <p:nvPr/>
        </p:nvGrpSpPr>
        <p:grpSpPr>
          <a:xfrm>
            <a:off x="1975600" y="2134861"/>
            <a:ext cx="5293432" cy="2892404"/>
            <a:chOff x="581800" y="2329548"/>
            <a:chExt cx="8070076" cy="4195796"/>
          </a:xfrm>
        </p:grpSpPr>
        <p:pic>
          <p:nvPicPr>
            <p:cNvPr id="6" name="Picture 2" descr="C:\Users\rv81728\AppData\Local\Microsoft\Windows\Temporary Internet Files\Content.IE5\MD3MA45N\MC91021633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800" y="2329548"/>
              <a:ext cx="8070076" cy="419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2303537" y="3563630"/>
              <a:ext cx="1020709" cy="312529"/>
              <a:chOff x="2221994" y="3501008"/>
              <a:chExt cx="972368" cy="296670"/>
            </a:xfrm>
          </p:grpSpPr>
          <p:sp>
            <p:nvSpPr>
              <p:cNvPr id="29" name="Oval 28"/>
              <p:cNvSpPr/>
              <p:nvPr/>
            </p:nvSpPr>
            <p:spPr>
              <a:xfrm>
                <a:off x="2221994" y="3566384"/>
                <a:ext cx="94846" cy="84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75000"/>
                  </a:spcBef>
                  <a:buClr>
                    <a:schemeClr val="tx2"/>
                  </a:buClr>
                  <a:buFont typeface="Wingdings 2" pitchFamily="18" charset="2"/>
                  <a:buNone/>
                  <a:defRPr/>
                </a:pPr>
                <a:endParaRPr lang="en-GB">
                  <a:solidFill>
                    <a:srgbClr val="DC241F"/>
                  </a:solidFill>
                </a:endParaRPr>
              </a:p>
            </p:txBody>
          </p:sp>
          <p:sp>
            <p:nvSpPr>
              <p:cNvPr id="30" name="Rectangle 29"/>
              <p:cNvSpPr/>
              <p:nvPr/>
            </p:nvSpPr>
            <p:spPr>
              <a:xfrm>
                <a:off x="2237043" y="3501008"/>
                <a:ext cx="957319" cy="296670"/>
              </a:xfrm>
              <a:prstGeom prst="rect">
                <a:avLst/>
              </a:prstGeom>
            </p:spPr>
            <p:txBody>
              <a:bodyPr wrap="none">
                <a:spAutoFit/>
              </a:bodyPr>
              <a:lstStyle/>
              <a:p>
                <a:r>
                  <a:rPr lang="en-GB" altLang="en-US" sz="800" dirty="0" smtClean="0">
                    <a:solidFill>
                      <a:srgbClr val="FF0000"/>
                    </a:solidFill>
                    <a:latin typeface="Arial" charset="0"/>
                  </a:rPr>
                  <a:t> New York</a:t>
                </a:r>
                <a:endParaRPr lang="en-US" sz="800" dirty="0">
                  <a:solidFill>
                    <a:srgbClr val="FF0000"/>
                  </a:solidFill>
                </a:endParaRPr>
              </a:p>
            </p:txBody>
          </p:sp>
        </p:grpSp>
        <p:grpSp>
          <p:nvGrpSpPr>
            <p:cNvPr id="8" name="Group 7"/>
            <p:cNvGrpSpPr/>
            <p:nvPr/>
          </p:nvGrpSpPr>
          <p:grpSpPr>
            <a:xfrm>
              <a:off x="3847619" y="3411916"/>
              <a:ext cx="869091" cy="312529"/>
              <a:chOff x="3692949" y="3356992"/>
              <a:chExt cx="827931" cy="296670"/>
            </a:xfrm>
          </p:grpSpPr>
          <p:sp>
            <p:nvSpPr>
              <p:cNvPr id="27" name="Oval 26"/>
              <p:cNvSpPr/>
              <p:nvPr/>
            </p:nvSpPr>
            <p:spPr>
              <a:xfrm>
                <a:off x="3692949" y="3422368"/>
                <a:ext cx="94846" cy="84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75000"/>
                  </a:spcBef>
                  <a:buClr>
                    <a:schemeClr val="tx2"/>
                  </a:buClr>
                  <a:buFont typeface="Wingdings 2" pitchFamily="18" charset="2"/>
                  <a:buNone/>
                  <a:defRPr/>
                </a:pPr>
                <a:endParaRPr lang="en-GB">
                  <a:solidFill>
                    <a:srgbClr val="DC241F"/>
                  </a:solidFill>
                </a:endParaRPr>
              </a:p>
            </p:txBody>
          </p:sp>
          <p:sp>
            <p:nvSpPr>
              <p:cNvPr id="28" name="Rectangle 27"/>
              <p:cNvSpPr/>
              <p:nvPr/>
            </p:nvSpPr>
            <p:spPr>
              <a:xfrm>
                <a:off x="3707904" y="3356992"/>
                <a:ext cx="812976" cy="296670"/>
              </a:xfrm>
              <a:prstGeom prst="rect">
                <a:avLst/>
              </a:prstGeom>
            </p:spPr>
            <p:txBody>
              <a:bodyPr wrap="none">
                <a:spAutoFit/>
              </a:bodyPr>
              <a:lstStyle/>
              <a:p>
                <a:r>
                  <a:rPr lang="en-GB" altLang="en-US" sz="800" dirty="0" smtClean="0">
                    <a:solidFill>
                      <a:srgbClr val="FF0000"/>
                    </a:solidFill>
                    <a:latin typeface="Arial" charset="0"/>
                  </a:rPr>
                  <a:t> London</a:t>
                </a:r>
                <a:endParaRPr lang="en-US" sz="800" dirty="0">
                  <a:solidFill>
                    <a:srgbClr val="FF0000"/>
                  </a:solidFill>
                </a:endParaRPr>
              </a:p>
            </p:txBody>
          </p:sp>
        </p:grpSp>
        <p:grpSp>
          <p:nvGrpSpPr>
            <p:cNvPr id="9" name="Group 8"/>
            <p:cNvGrpSpPr/>
            <p:nvPr/>
          </p:nvGrpSpPr>
          <p:grpSpPr>
            <a:xfrm>
              <a:off x="1821723" y="3765623"/>
              <a:ext cx="912768" cy="312529"/>
              <a:chOff x="1762999" y="3692750"/>
              <a:chExt cx="869539" cy="296670"/>
            </a:xfrm>
          </p:grpSpPr>
          <p:sp>
            <p:nvSpPr>
              <p:cNvPr id="25" name="Oval 24"/>
              <p:cNvSpPr/>
              <p:nvPr/>
            </p:nvSpPr>
            <p:spPr>
              <a:xfrm>
                <a:off x="1762999" y="3758126"/>
                <a:ext cx="78385" cy="84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75000"/>
                  </a:spcBef>
                  <a:buClr>
                    <a:schemeClr val="tx2"/>
                  </a:buClr>
                  <a:buFont typeface="Wingdings 2" pitchFamily="18" charset="2"/>
                  <a:buNone/>
                  <a:defRPr/>
                </a:pPr>
                <a:endParaRPr lang="en-GB">
                  <a:solidFill>
                    <a:srgbClr val="DC241F"/>
                  </a:solidFill>
                </a:endParaRPr>
              </a:p>
            </p:txBody>
          </p:sp>
          <p:sp>
            <p:nvSpPr>
              <p:cNvPr id="26" name="Rectangle 25"/>
              <p:cNvSpPr/>
              <p:nvPr/>
            </p:nvSpPr>
            <p:spPr>
              <a:xfrm>
                <a:off x="1763687" y="3692750"/>
                <a:ext cx="868851" cy="296670"/>
              </a:xfrm>
              <a:prstGeom prst="rect">
                <a:avLst/>
              </a:prstGeom>
            </p:spPr>
            <p:txBody>
              <a:bodyPr wrap="none">
                <a:spAutoFit/>
              </a:bodyPr>
              <a:lstStyle/>
              <a:p>
                <a:r>
                  <a:rPr lang="en-GB" altLang="en-US" sz="800" dirty="0" smtClean="0">
                    <a:solidFill>
                      <a:srgbClr val="FF0000"/>
                    </a:solidFill>
                    <a:latin typeface="Arial" charset="0"/>
                  </a:rPr>
                  <a:t> Houston</a:t>
                </a:r>
                <a:endParaRPr lang="en-US" sz="800" dirty="0">
                  <a:solidFill>
                    <a:srgbClr val="FF0000"/>
                  </a:solidFill>
                </a:endParaRPr>
              </a:p>
            </p:txBody>
          </p:sp>
        </p:grpSp>
        <p:grpSp>
          <p:nvGrpSpPr>
            <p:cNvPr id="10" name="Group 9"/>
            <p:cNvGrpSpPr/>
            <p:nvPr/>
          </p:nvGrpSpPr>
          <p:grpSpPr>
            <a:xfrm>
              <a:off x="4365927" y="3608246"/>
              <a:ext cx="1019201" cy="312528"/>
              <a:chOff x="4186707" y="3543354"/>
              <a:chExt cx="970931" cy="296668"/>
            </a:xfrm>
          </p:grpSpPr>
          <p:sp>
            <p:nvSpPr>
              <p:cNvPr id="23" name="Oval 22"/>
              <p:cNvSpPr/>
              <p:nvPr/>
            </p:nvSpPr>
            <p:spPr>
              <a:xfrm>
                <a:off x="4186707" y="3608730"/>
                <a:ext cx="94846" cy="84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75000"/>
                  </a:spcBef>
                  <a:buClr>
                    <a:schemeClr val="tx2"/>
                  </a:buClr>
                  <a:buFont typeface="Wingdings 2" pitchFamily="18" charset="2"/>
                  <a:buNone/>
                  <a:defRPr/>
                </a:pPr>
                <a:endParaRPr lang="en-GB">
                  <a:solidFill>
                    <a:srgbClr val="DC241F"/>
                  </a:solidFill>
                </a:endParaRPr>
              </a:p>
            </p:txBody>
          </p:sp>
          <p:sp>
            <p:nvSpPr>
              <p:cNvPr id="24" name="Rectangle 23"/>
              <p:cNvSpPr/>
              <p:nvPr/>
            </p:nvSpPr>
            <p:spPr>
              <a:xfrm>
                <a:off x="4211960" y="3543354"/>
                <a:ext cx="945678" cy="296668"/>
              </a:xfrm>
              <a:prstGeom prst="rect">
                <a:avLst/>
              </a:prstGeom>
            </p:spPr>
            <p:txBody>
              <a:bodyPr wrap="none">
                <a:spAutoFit/>
              </a:bodyPr>
              <a:lstStyle/>
              <a:p>
                <a:r>
                  <a:rPr lang="en-GB" altLang="en-US" sz="800" dirty="0" smtClean="0">
                    <a:solidFill>
                      <a:srgbClr val="FF0000"/>
                    </a:solidFill>
                    <a:latin typeface="Arial" charset="0"/>
                  </a:rPr>
                  <a:t> Budapest</a:t>
                </a:r>
                <a:endParaRPr lang="en-US" sz="800" dirty="0">
                  <a:solidFill>
                    <a:srgbClr val="FF0000"/>
                  </a:solidFill>
                </a:endParaRPr>
              </a:p>
            </p:txBody>
          </p:sp>
        </p:grpSp>
        <p:grpSp>
          <p:nvGrpSpPr>
            <p:cNvPr id="11" name="Group 10"/>
            <p:cNvGrpSpPr/>
            <p:nvPr/>
          </p:nvGrpSpPr>
          <p:grpSpPr>
            <a:xfrm>
              <a:off x="7020546" y="5915211"/>
              <a:ext cx="868414" cy="312529"/>
              <a:chOff x="6715602" y="5733256"/>
              <a:chExt cx="827285" cy="296670"/>
            </a:xfrm>
          </p:grpSpPr>
          <p:sp>
            <p:nvSpPr>
              <p:cNvPr id="21" name="Oval 20"/>
              <p:cNvSpPr/>
              <p:nvPr/>
            </p:nvSpPr>
            <p:spPr>
              <a:xfrm>
                <a:off x="6715602" y="5798632"/>
                <a:ext cx="94014" cy="84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75000"/>
                  </a:spcBef>
                  <a:buClr>
                    <a:schemeClr val="tx2"/>
                  </a:buClr>
                  <a:buFont typeface="Wingdings 2" pitchFamily="18" charset="2"/>
                  <a:buNone/>
                  <a:defRPr/>
                </a:pPr>
                <a:endParaRPr lang="en-GB">
                  <a:solidFill>
                    <a:srgbClr val="DC241F"/>
                  </a:solidFill>
                </a:endParaRPr>
              </a:p>
            </p:txBody>
          </p:sp>
          <p:sp>
            <p:nvSpPr>
              <p:cNvPr id="22" name="Rectangle 21"/>
              <p:cNvSpPr/>
              <p:nvPr/>
            </p:nvSpPr>
            <p:spPr>
              <a:xfrm>
                <a:off x="6732240" y="5733256"/>
                <a:ext cx="810647" cy="296670"/>
              </a:xfrm>
              <a:prstGeom prst="rect">
                <a:avLst/>
              </a:prstGeom>
            </p:spPr>
            <p:txBody>
              <a:bodyPr wrap="none">
                <a:spAutoFit/>
              </a:bodyPr>
              <a:lstStyle/>
              <a:p>
                <a:r>
                  <a:rPr lang="en-GB" altLang="en-US" sz="800" dirty="0" smtClean="0">
                    <a:solidFill>
                      <a:srgbClr val="FF0000"/>
                    </a:solidFill>
                    <a:latin typeface="Arial" charset="0"/>
                  </a:rPr>
                  <a:t> Sydney</a:t>
                </a:r>
                <a:endParaRPr lang="en-US" sz="800" dirty="0">
                  <a:solidFill>
                    <a:srgbClr val="FF0000"/>
                  </a:solidFill>
                </a:endParaRPr>
              </a:p>
            </p:txBody>
          </p:sp>
        </p:grpSp>
        <p:grpSp>
          <p:nvGrpSpPr>
            <p:cNvPr id="12" name="Group 11"/>
            <p:cNvGrpSpPr/>
            <p:nvPr/>
          </p:nvGrpSpPr>
          <p:grpSpPr>
            <a:xfrm>
              <a:off x="6335138" y="4489925"/>
              <a:ext cx="1181447" cy="312529"/>
              <a:chOff x="6062663" y="4380297"/>
              <a:chExt cx="1125494" cy="296670"/>
            </a:xfrm>
          </p:grpSpPr>
          <p:sp>
            <p:nvSpPr>
              <p:cNvPr id="19" name="Oval 18"/>
              <p:cNvSpPr/>
              <p:nvPr/>
            </p:nvSpPr>
            <p:spPr>
              <a:xfrm>
                <a:off x="6062663" y="4445673"/>
                <a:ext cx="94014" cy="84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75000"/>
                  </a:spcBef>
                  <a:buClr>
                    <a:schemeClr val="tx2"/>
                  </a:buClr>
                  <a:buFont typeface="Wingdings 2" pitchFamily="18" charset="2"/>
                  <a:buNone/>
                  <a:defRPr/>
                </a:pPr>
                <a:endParaRPr lang="en-GB">
                  <a:solidFill>
                    <a:srgbClr val="DC241F"/>
                  </a:solidFill>
                </a:endParaRPr>
              </a:p>
            </p:txBody>
          </p:sp>
          <p:sp>
            <p:nvSpPr>
              <p:cNvPr id="20" name="Rectangle 19"/>
              <p:cNvSpPr/>
              <p:nvPr/>
            </p:nvSpPr>
            <p:spPr>
              <a:xfrm>
                <a:off x="6084168" y="4380297"/>
                <a:ext cx="1103989" cy="296670"/>
              </a:xfrm>
              <a:prstGeom prst="rect">
                <a:avLst/>
              </a:prstGeom>
            </p:spPr>
            <p:txBody>
              <a:bodyPr wrap="none">
                <a:spAutoFit/>
              </a:bodyPr>
              <a:lstStyle/>
              <a:p>
                <a:r>
                  <a:rPr lang="en-GB" altLang="en-US" sz="800" dirty="0" smtClean="0">
                    <a:solidFill>
                      <a:srgbClr val="FF0000"/>
                    </a:solidFill>
                    <a:latin typeface="Arial" charset="0"/>
                  </a:rPr>
                  <a:t> Hong Kong</a:t>
                </a:r>
              </a:p>
            </p:txBody>
          </p:sp>
        </p:grpSp>
        <p:grpSp>
          <p:nvGrpSpPr>
            <p:cNvPr id="13" name="Group 12"/>
            <p:cNvGrpSpPr/>
            <p:nvPr/>
          </p:nvGrpSpPr>
          <p:grpSpPr>
            <a:xfrm>
              <a:off x="7021224" y="4220201"/>
              <a:ext cx="753195" cy="312529"/>
              <a:chOff x="6694033" y="4149660"/>
              <a:chExt cx="717524" cy="296670"/>
            </a:xfrm>
          </p:grpSpPr>
          <p:sp>
            <p:nvSpPr>
              <p:cNvPr id="17" name="Oval 16"/>
              <p:cNvSpPr/>
              <p:nvPr/>
            </p:nvSpPr>
            <p:spPr>
              <a:xfrm>
                <a:off x="6701184" y="4215036"/>
                <a:ext cx="94846" cy="84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75000"/>
                  </a:spcBef>
                  <a:buClr>
                    <a:schemeClr val="tx2"/>
                  </a:buClr>
                  <a:buFont typeface="Wingdings 2" pitchFamily="18" charset="2"/>
                  <a:buNone/>
                  <a:defRPr/>
                </a:pPr>
                <a:endParaRPr lang="en-GB">
                  <a:solidFill>
                    <a:srgbClr val="DC241F"/>
                  </a:solidFill>
                </a:endParaRPr>
              </a:p>
            </p:txBody>
          </p:sp>
          <p:sp>
            <p:nvSpPr>
              <p:cNvPr id="18" name="Rectangle 17"/>
              <p:cNvSpPr/>
              <p:nvPr/>
            </p:nvSpPr>
            <p:spPr>
              <a:xfrm>
                <a:off x="6694033" y="4149660"/>
                <a:ext cx="717524" cy="296670"/>
              </a:xfrm>
              <a:prstGeom prst="rect">
                <a:avLst/>
              </a:prstGeom>
            </p:spPr>
            <p:txBody>
              <a:bodyPr wrap="none">
                <a:spAutoFit/>
              </a:bodyPr>
              <a:lstStyle/>
              <a:p>
                <a:r>
                  <a:rPr lang="en-GB" altLang="en-US" sz="800" dirty="0" smtClean="0">
                    <a:solidFill>
                      <a:srgbClr val="FF0000"/>
                    </a:solidFill>
                    <a:latin typeface="Arial" charset="0"/>
                  </a:rPr>
                  <a:t> Tokyo</a:t>
                </a:r>
              </a:p>
            </p:txBody>
          </p:sp>
        </p:grpSp>
        <p:grpSp>
          <p:nvGrpSpPr>
            <p:cNvPr id="14" name="Group 13"/>
            <p:cNvGrpSpPr/>
            <p:nvPr/>
          </p:nvGrpSpPr>
          <p:grpSpPr>
            <a:xfrm>
              <a:off x="6108049" y="4926109"/>
              <a:ext cx="1066921" cy="312529"/>
              <a:chOff x="5846321" y="4794347"/>
              <a:chExt cx="1016391" cy="296670"/>
            </a:xfrm>
          </p:grpSpPr>
          <p:sp>
            <p:nvSpPr>
              <p:cNvPr id="15" name="Oval 14"/>
              <p:cNvSpPr/>
              <p:nvPr/>
            </p:nvSpPr>
            <p:spPr>
              <a:xfrm>
                <a:off x="5846321" y="4859723"/>
                <a:ext cx="94846" cy="84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75000"/>
                  </a:spcBef>
                  <a:buClr>
                    <a:schemeClr val="tx2"/>
                  </a:buClr>
                  <a:buFont typeface="Wingdings 2" pitchFamily="18" charset="2"/>
                  <a:buNone/>
                  <a:defRPr/>
                </a:pPr>
                <a:endParaRPr lang="en-GB">
                  <a:solidFill>
                    <a:srgbClr val="DC241F"/>
                  </a:solidFill>
                </a:endParaRPr>
              </a:p>
            </p:txBody>
          </p:sp>
          <p:sp>
            <p:nvSpPr>
              <p:cNvPr id="16" name="Rectangle 15"/>
              <p:cNvSpPr/>
              <p:nvPr/>
            </p:nvSpPr>
            <p:spPr>
              <a:xfrm>
                <a:off x="5868144" y="4794347"/>
                <a:ext cx="994568" cy="296670"/>
              </a:xfrm>
              <a:prstGeom prst="rect">
                <a:avLst/>
              </a:prstGeom>
            </p:spPr>
            <p:txBody>
              <a:bodyPr wrap="none">
                <a:spAutoFit/>
              </a:bodyPr>
              <a:lstStyle/>
              <a:p>
                <a:r>
                  <a:rPr lang="en-GB" altLang="en-US" sz="800" dirty="0" smtClean="0">
                    <a:solidFill>
                      <a:srgbClr val="FF0000"/>
                    </a:solidFill>
                    <a:latin typeface="Arial" charset="0"/>
                  </a:rPr>
                  <a:t> Singapore</a:t>
                </a:r>
              </a:p>
            </p:txBody>
          </p:sp>
        </p:grpSp>
      </p:grpSp>
    </p:spTree>
    <p:custDataLst>
      <p:tags r:id="rId1"/>
    </p:custDataLst>
    <p:extLst>
      <p:ext uri="{BB962C8B-B14F-4D97-AF65-F5344CB8AC3E}">
        <p14:creationId xmlns:p14="http://schemas.microsoft.com/office/powerpoint/2010/main" val="2483927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19456"/>
            <a:ext cx="8229600" cy="487362"/>
          </a:xfrm>
        </p:spPr>
        <p:txBody>
          <a:bodyPr/>
          <a:lstStyle/>
          <a:p>
            <a:r>
              <a:rPr lang="en-GB" smtClean="0"/>
              <a:t>Markets Quantitative Analysis</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3656" y="4122737"/>
            <a:ext cx="3145412" cy="2093326"/>
          </a:xfrm>
          <a:prstGeom prst="rect">
            <a:avLst/>
          </a:prstGeom>
        </p:spPr>
      </p:pic>
      <p:sp>
        <p:nvSpPr>
          <p:cNvPr id="7" name="Content Placeholder 2"/>
          <p:cNvSpPr>
            <a:spLocks noGrp="1"/>
          </p:cNvSpPr>
          <p:nvPr>
            <p:ph idx="4294967295"/>
          </p:nvPr>
        </p:nvSpPr>
        <p:spPr>
          <a:xfrm>
            <a:off x="5196014" y="3652837"/>
            <a:ext cx="2520696" cy="457200"/>
          </a:xfrm>
          <a:prstGeom prst="rect">
            <a:avLst/>
          </a:prstGeom>
        </p:spPr>
        <p:txBody>
          <a:bodyPr lIns="0" tIns="0" rIns="0" bIns="0">
            <a:normAutofit/>
          </a:bodyPr>
          <a:lstStyle/>
          <a:p>
            <a:pPr marL="0" indent="0" algn="ctr">
              <a:lnSpc>
                <a:spcPct val="100000"/>
              </a:lnSpc>
              <a:buNone/>
            </a:pPr>
            <a:r>
              <a:rPr lang="en-US" sz="1400" b="1" dirty="0" smtClean="0">
                <a:solidFill>
                  <a:schemeClr val="accent1"/>
                </a:solidFill>
                <a:latin typeface="+mj-lt"/>
                <a:ea typeface="ヒラギノ角ゴ Pro W3"/>
                <a:cs typeface="Geneva" pitchFamily="34" charset="0"/>
              </a:rPr>
              <a:t>4. Deliver</a:t>
            </a:r>
            <a:endParaRPr lang="en-US" sz="1400" dirty="0">
              <a:solidFill>
                <a:schemeClr val="tx1"/>
              </a:solidFill>
              <a:latin typeface="+mn-lt"/>
              <a:ea typeface="ヒラギノ角ゴ Pro W3"/>
              <a:cs typeface="Geneva" pitchFamily="34" charset="0"/>
            </a:endParaRPr>
          </a:p>
          <a:p>
            <a:pPr marL="0" indent="0" algn="ctr">
              <a:buNone/>
            </a:pPr>
            <a:endParaRPr lang="en-US" sz="1400" dirty="0">
              <a:solidFill>
                <a:schemeClr val="tx1"/>
              </a:solidFill>
              <a:latin typeface="+mn-lt"/>
              <a:ea typeface="ヒラギノ角ゴ Pro W3"/>
              <a:cs typeface="Geneva" pitchFamily="34" charset="0"/>
            </a:endParaRPr>
          </a:p>
          <a:p>
            <a:pPr marL="0" indent="0" algn="ctr">
              <a:lnSpc>
                <a:spcPct val="100000"/>
              </a:lnSpc>
              <a:buNone/>
            </a:pPr>
            <a:endParaRPr lang="en-US" dirty="0">
              <a:solidFill>
                <a:schemeClr val="tx1"/>
              </a:solidFill>
              <a:latin typeface="+mn-lt"/>
              <a:ea typeface="ヒラギノ角ゴ Pro W3"/>
              <a:cs typeface="Geneva"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774" y="4122737"/>
            <a:ext cx="3395662" cy="2093326"/>
          </a:xfrm>
          <a:prstGeom prst="rect">
            <a:avLst/>
          </a:prstGeom>
        </p:spPr>
      </p:pic>
      <p:sp>
        <p:nvSpPr>
          <p:cNvPr id="9" name="Content Placeholder 2"/>
          <p:cNvSpPr>
            <a:spLocks noGrp="1"/>
          </p:cNvSpPr>
          <p:nvPr>
            <p:ph idx="4294967295"/>
          </p:nvPr>
        </p:nvSpPr>
        <p:spPr>
          <a:xfrm>
            <a:off x="1042257" y="3652837"/>
            <a:ext cx="2520696" cy="457200"/>
          </a:xfrm>
          <a:prstGeom prst="rect">
            <a:avLst/>
          </a:prstGeom>
        </p:spPr>
        <p:txBody>
          <a:bodyPr lIns="0" tIns="0" rIns="0" bIns="0">
            <a:normAutofit/>
          </a:bodyPr>
          <a:lstStyle/>
          <a:p>
            <a:pPr marL="0" indent="0" algn="ctr">
              <a:lnSpc>
                <a:spcPct val="100000"/>
              </a:lnSpc>
              <a:buNone/>
            </a:pPr>
            <a:r>
              <a:rPr lang="en-US" sz="1400" b="1" dirty="0" smtClean="0">
                <a:solidFill>
                  <a:schemeClr val="accent1"/>
                </a:solidFill>
                <a:latin typeface="+mj-lt"/>
                <a:ea typeface="ヒラギノ角ゴ Pro W3"/>
                <a:cs typeface="Geneva" pitchFamily="34" charset="0"/>
              </a:rPr>
              <a:t>3. Implementation</a:t>
            </a:r>
            <a:endParaRPr lang="en-US" sz="1400" dirty="0">
              <a:solidFill>
                <a:schemeClr val="tx1"/>
              </a:solidFill>
              <a:latin typeface="+mn-lt"/>
              <a:ea typeface="ヒラギノ角ゴ Pro W3"/>
              <a:cs typeface="Geneva" pitchFamily="34" charset="0"/>
            </a:endParaRPr>
          </a:p>
          <a:p>
            <a:pPr marL="0" indent="0" algn="ctr">
              <a:buNone/>
            </a:pPr>
            <a:endParaRPr lang="en-US" sz="1400" dirty="0">
              <a:solidFill>
                <a:schemeClr val="tx1"/>
              </a:solidFill>
              <a:latin typeface="+mn-lt"/>
              <a:ea typeface="ヒラギノ角ゴ Pro W3"/>
              <a:cs typeface="Geneva" pitchFamily="34" charset="0"/>
            </a:endParaRPr>
          </a:p>
          <a:p>
            <a:pPr marL="0" indent="0" algn="ctr">
              <a:lnSpc>
                <a:spcPct val="100000"/>
              </a:lnSpc>
              <a:buNone/>
            </a:pPr>
            <a:endParaRPr lang="en-US" dirty="0">
              <a:solidFill>
                <a:schemeClr val="tx1"/>
              </a:solidFill>
              <a:latin typeface="+mn-lt"/>
              <a:ea typeface="ヒラギノ角ゴ Pro W3"/>
              <a:cs typeface="Geneva" pitchFamily="34" charset="0"/>
            </a:endParaRPr>
          </a:p>
        </p:txBody>
      </p:sp>
      <mc:AlternateContent xmlns:mc="http://schemas.openxmlformats.org/markup-compatibility/2006" xmlns:a14="http://schemas.microsoft.com/office/drawing/2010/main">
        <mc:Choice Requires="a14">
          <p:sp>
            <p:nvSpPr>
              <p:cNvPr id="10" name="Content Placeholder 2"/>
              <p:cNvSpPr>
                <a:spLocks noGrp="1"/>
              </p:cNvSpPr>
              <p:nvPr>
                <p:ph idx="4294967295"/>
              </p:nvPr>
            </p:nvSpPr>
            <p:spPr>
              <a:xfrm>
                <a:off x="4470400" y="1112837"/>
                <a:ext cx="3971925" cy="2057400"/>
              </a:xfrm>
              <a:prstGeom prst="rect">
                <a:avLst/>
              </a:prstGeom>
            </p:spPr>
            <p:txBody>
              <a:bodyPr lIns="0" tIns="0" rIns="0" bIns="0">
                <a:normAutofit fontScale="77500" lnSpcReduction="20000"/>
              </a:bodyPr>
              <a:lstStyle/>
              <a:p>
                <a:pPr marL="0" indent="0" algn="ctr">
                  <a:lnSpc>
                    <a:spcPct val="100000"/>
                  </a:lnSpc>
                  <a:buNone/>
                </a:pPr>
                <a:r>
                  <a:rPr lang="en-US" sz="1800" b="1" dirty="0" smtClean="0">
                    <a:solidFill>
                      <a:schemeClr val="accent1"/>
                    </a:solidFill>
                    <a:latin typeface="+mj-lt"/>
                    <a:ea typeface="ヒラギノ角ゴ Pro W3"/>
                    <a:cs typeface="Geneva" pitchFamily="34" charset="0"/>
                  </a:rPr>
                  <a:t>2. Build Mathematical Model</a:t>
                </a:r>
              </a:p>
              <a:p>
                <a:pPr marL="0" indent="0" algn="ctr">
                  <a:lnSpc>
                    <a:spcPct val="100000"/>
                  </a:lnSpc>
                  <a:buNone/>
                </a:pPr>
                <a:endParaRPr lang="en-GB" sz="1400" b="1" dirty="0">
                  <a:solidFill>
                    <a:schemeClr val="accent1"/>
                  </a:solidFill>
                  <a:latin typeface="+mj-lt"/>
                  <a:ea typeface="ヒラギノ角ゴ Pro W3"/>
                  <a:cs typeface="Geneva" pitchFamily="34" charset="0"/>
                </a:endParaRPr>
              </a:p>
              <a:p>
                <a:pPr marL="0" indent="0">
                  <a:lnSpc>
                    <a:spcPct val="100000"/>
                  </a:lnSpc>
                  <a:buNone/>
                </a:pPr>
                <a14:m>
                  <m:oMathPara xmlns:m="http://schemas.openxmlformats.org/officeDocument/2006/math">
                    <m:oMathParaPr>
                      <m:jc m:val="centerGroup"/>
                    </m:oMathParaPr>
                    <m:oMath xmlns:m="http://schemas.openxmlformats.org/officeDocument/2006/math">
                      <m:r>
                        <a:rPr lang="en-GB" i="1">
                          <a:solidFill>
                            <a:schemeClr val="tx1"/>
                          </a:solidFill>
                          <a:latin typeface="Cambria Math"/>
                          <a:ea typeface="ヒラギノ角ゴ Pro W3"/>
                          <a:cs typeface="Geneva" pitchFamily="34" charset="0"/>
                        </a:rPr>
                        <m:t>𝑃𝑉</m:t>
                      </m:r>
                      <m:r>
                        <a:rPr lang="en-GB" i="1">
                          <a:solidFill>
                            <a:schemeClr val="tx1"/>
                          </a:solidFill>
                          <a:latin typeface="Cambria Math"/>
                          <a:ea typeface="ヒラギノ角ゴ Pro W3"/>
                          <a:cs typeface="Geneva" pitchFamily="34" charset="0"/>
                        </a:rPr>
                        <m:t>=</m:t>
                      </m:r>
                      <m:nary>
                        <m:naryPr>
                          <m:chr m:val="∑"/>
                          <m:ctrlPr>
                            <a:rPr lang="en-GB" i="1">
                              <a:solidFill>
                                <a:schemeClr val="tx1"/>
                              </a:solidFill>
                              <a:latin typeface="Cambria Math" panose="02040503050406030204" pitchFamily="18" charset="0"/>
                            </a:rPr>
                          </m:ctrlPr>
                        </m:naryPr>
                        <m:sub>
                          <m:r>
                            <m:rPr>
                              <m:brk m:alnAt="23"/>
                            </m:rPr>
                            <a:rPr lang="en-GB" i="1">
                              <a:solidFill>
                                <a:schemeClr val="tx1"/>
                              </a:solidFill>
                              <a:latin typeface="Cambria Math"/>
                            </a:rPr>
                            <m:t>𝑓</m:t>
                          </m:r>
                          <m:r>
                            <a:rPr lang="en-GB" i="1">
                              <a:solidFill>
                                <a:schemeClr val="tx1"/>
                              </a:solidFill>
                              <a:latin typeface="Cambria Math"/>
                            </a:rPr>
                            <m:t>𝑙</m:t>
                          </m:r>
                        </m:sub>
                        <m:sup/>
                        <m:e>
                          <m:sSub>
                            <m:sSubPr>
                              <m:ctrlPr>
                                <a:rPr lang="en-GB" b="1" i="1">
                                  <a:solidFill>
                                    <a:schemeClr val="tx1"/>
                                  </a:solidFill>
                                  <a:latin typeface="Cambria Math" panose="02040503050406030204" pitchFamily="18" charset="0"/>
                                </a:rPr>
                              </m:ctrlPr>
                            </m:sSubPr>
                            <m:e>
                              <m:r>
                                <a:rPr lang="en-GB" b="1" i="1">
                                  <a:solidFill>
                                    <a:schemeClr val="tx1"/>
                                  </a:solidFill>
                                  <a:latin typeface="Cambria Math"/>
                                </a:rPr>
                                <m:t>𝑭</m:t>
                              </m:r>
                            </m:e>
                            <m:sub>
                              <m:r>
                                <a:rPr lang="en-GB" b="1" i="1">
                                  <a:solidFill>
                                    <a:schemeClr val="tx1"/>
                                  </a:solidFill>
                                  <a:latin typeface="Cambria Math"/>
                                </a:rPr>
                                <m:t>𝒊</m:t>
                              </m:r>
                            </m:sub>
                          </m:sSub>
                          <m:sSub>
                            <m:sSubPr>
                              <m:ctrlPr>
                                <a:rPr lang="en-GB" i="1">
                                  <a:solidFill>
                                    <a:schemeClr val="tx1"/>
                                  </a:solidFill>
                                  <a:latin typeface="Cambria Math" panose="02040503050406030204" pitchFamily="18" charset="0"/>
                                </a:rPr>
                              </m:ctrlPr>
                            </m:sSubPr>
                            <m:e>
                              <m:r>
                                <a:rPr lang="en-GB" i="1">
                                  <a:solidFill>
                                    <a:schemeClr val="tx1"/>
                                  </a:solidFill>
                                  <a:latin typeface="Cambria Math"/>
                                  <a:ea typeface="Cambria Math"/>
                                </a:rPr>
                                <m:t>𝜏</m:t>
                              </m:r>
                            </m:e>
                            <m:sub>
                              <m:r>
                                <a:rPr lang="en-GB" i="1">
                                  <a:solidFill>
                                    <a:schemeClr val="tx1"/>
                                  </a:solidFill>
                                  <a:latin typeface="Cambria Math"/>
                                </a:rPr>
                                <m:t>𝑖</m:t>
                              </m:r>
                            </m:sub>
                          </m:sSub>
                          <m:sSub>
                            <m:sSubPr>
                              <m:ctrlPr>
                                <a:rPr lang="en-GB" b="1" i="1">
                                  <a:solidFill>
                                    <a:schemeClr val="tx1"/>
                                  </a:solidFill>
                                  <a:latin typeface="Cambria Math" panose="02040503050406030204" pitchFamily="18" charset="0"/>
                                </a:rPr>
                              </m:ctrlPr>
                            </m:sSubPr>
                            <m:e>
                              <m:r>
                                <a:rPr lang="en-GB" b="1" i="1">
                                  <a:solidFill>
                                    <a:schemeClr val="tx1"/>
                                  </a:solidFill>
                                  <a:latin typeface="Cambria Math"/>
                                </a:rPr>
                                <m:t>𝑫𝑭</m:t>
                              </m:r>
                            </m:e>
                            <m:sub>
                              <m:r>
                                <a:rPr lang="en-GB" b="1" i="1">
                                  <a:solidFill>
                                    <a:schemeClr val="tx1"/>
                                  </a:solidFill>
                                  <a:latin typeface="Cambria Math"/>
                                </a:rPr>
                                <m:t>𝒊</m:t>
                              </m:r>
                            </m:sub>
                          </m:sSub>
                        </m:e>
                      </m:nary>
                      <m:r>
                        <a:rPr lang="en-GB" i="1">
                          <a:solidFill>
                            <a:schemeClr val="tx1"/>
                          </a:solidFill>
                          <a:latin typeface="Cambria Math"/>
                        </a:rPr>
                        <m:t>−</m:t>
                      </m:r>
                      <m:r>
                        <a:rPr lang="en-GB" i="1">
                          <a:solidFill>
                            <a:schemeClr val="tx1"/>
                          </a:solidFill>
                          <a:latin typeface="Cambria Math"/>
                        </a:rPr>
                        <m:t>𝑆</m:t>
                      </m:r>
                      <m:nary>
                        <m:naryPr>
                          <m:chr m:val="∑"/>
                          <m:ctrlPr>
                            <a:rPr lang="en-GB" i="1">
                              <a:solidFill>
                                <a:schemeClr val="tx1"/>
                              </a:solidFill>
                              <a:latin typeface="Cambria Math" panose="02040503050406030204" pitchFamily="18" charset="0"/>
                            </a:rPr>
                          </m:ctrlPr>
                        </m:naryPr>
                        <m:sub>
                          <m:r>
                            <m:rPr>
                              <m:brk m:alnAt="23"/>
                            </m:rPr>
                            <a:rPr lang="en-GB" i="1">
                              <a:solidFill>
                                <a:schemeClr val="tx1"/>
                              </a:solidFill>
                              <a:latin typeface="Cambria Math"/>
                            </a:rPr>
                            <m:t>𝑓</m:t>
                          </m:r>
                          <m:r>
                            <a:rPr lang="en-GB" i="1">
                              <a:solidFill>
                                <a:schemeClr val="tx1"/>
                              </a:solidFill>
                              <a:latin typeface="Cambria Math"/>
                            </a:rPr>
                            <m:t>𝑥</m:t>
                          </m:r>
                        </m:sub>
                        <m:sup/>
                        <m:e>
                          <m:sSub>
                            <m:sSubPr>
                              <m:ctrlPr>
                                <a:rPr lang="en-GB" i="1">
                                  <a:solidFill>
                                    <a:schemeClr val="tx1"/>
                                  </a:solidFill>
                                  <a:latin typeface="Cambria Math" panose="02040503050406030204" pitchFamily="18" charset="0"/>
                                </a:rPr>
                              </m:ctrlPr>
                            </m:sSubPr>
                            <m:e>
                              <m:r>
                                <a:rPr lang="en-GB" i="1">
                                  <a:solidFill>
                                    <a:schemeClr val="tx1"/>
                                  </a:solidFill>
                                  <a:latin typeface="Cambria Math"/>
                                  <a:ea typeface="Cambria Math"/>
                                </a:rPr>
                                <m:t>𝜏</m:t>
                              </m:r>
                            </m:e>
                            <m:sub>
                              <m:r>
                                <a:rPr lang="en-GB" i="1">
                                  <a:solidFill>
                                    <a:schemeClr val="tx1"/>
                                  </a:solidFill>
                                  <a:latin typeface="Cambria Math"/>
                                </a:rPr>
                                <m:t>𝑖</m:t>
                              </m:r>
                            </m:sub>
                          </m:sSub>
                          <m:sSub>
                            <m:sSubPr>
                              <m:ctrlPr>
                                <a:rPr lang="en-GB" b="1" i="1">
                                  <a:solidFill>
                                    <a:schemeClr val="tx1"/>
                                  </a:solidFill>
                                  <a:latin typeface="Cambria Math" panose="02040503050406030204" pitchFamily="18" charset="0"/>
                                </a:rPr>
                              </m:ctrlPr>
                            </m:sSubPr>
                            <m:e>
                              <m:r>
                                <a:rPr lang="en-GB" b="1" i="1">
                                  <a:solidFill>
                                    <a:schemeClr val="tx1"/>
                                  </a:solidFill>
                                  <a:latin typeface="Cambria Math"/>
                                </a:rPr>
                                <m:t>𝑫𝑭</m:t>
                              </m:r>
                            </m:e>
                            <m:sub>
                              <m:r>
                                <a:rPr lang="en-GB" b="1" i="1">
                                  <a:solidFill>
                                    <a:schemeClr val="tx1"/>
                                  </a:solidFill>
                                  <a:latin typeface="Cambria Math"/>
                                </a:rPr>
                                <m:t>𝒊</m:t>
                              </m:r>
                            </m:sub>
                          </m:sSub>
                        </m:e>
                      </m:nary>
                    </m:oMath>
                  </m:oMathPara>
                </a14:m>
                <a:endParaRPr lang="en-GB" dirty="0">
                  <a:solidFill>
                    <a:schemeClr val="tx1"/>
                  </a:solidFill>
                  <a:ea typeface="ヒラギノ角ゴ Pro W3"/>
                  <a:cs typeface="Geneva" pitchFamily="34" charset="0"/>
                </a:endParaRPr>
              </a:p>
              <a:p>
                <a:pPr marL="0" indent="0">
                  <a:lnSpc>
                    <a:spcPct val="100000"/>
                  </a:lnSpc>
                  <a:buNone/>
                </a:pPr>
                <a14:m>
                  <m:oMathPara xmlns:m="http://schemas.openxmlformats.org/officeDocument/2006/math">
                    <m:oMathParaPr>
                      <m:jc m:val="centerGroup"/>
                    </m:oMathParaPr>
                    <m:oMath xmlns:m="http://schemas.openxmlformats.org/officeDocument/2006/math">
                      <m:r>
                        <a:rPr lang="en-GB" i="1">
                          <a:solidFill>
                            <a:schemeClr val="tx1"/>
                          </a:solidFill>
                          <a:latin typeface="Cambria Math"/>
                          <a:ea typeface="ヒラギノ角ゴ Pro W3"/>
                          <a:cs typeface="Geneva" pitchFamily="34" charset="0"/>
                        </a:rPr>
                        <m:t>𝑃</m:t>
                      </m:r>
                      <m:r>
                        <a:rPr lang="en-US" i="1">
                          <a:solidFill>
                            <a:schemeClr val="tx1"/>
                          </a:solidFill>
                          <a:latin typeface="Cambria Math"/>
                          <a:ea typeface="ヒラギノ角ゴ Pro W3"/>
                          <a:cs typeface="Geneva" pitchFamily="34" charset="0"/>
                        </a:rPr>
                        <m:t>𝑉</m:t>
                      </m:r>
                      <m:r>
                        <a:rPr lang="en-GB" i="1">
                          <a:solidFill>
                            <a:schemeClr val="tx1"/>
                          </a:solidFill>
                          <a:latin typeface="Cambria Math"/>
                          <a:ea typeface="ヒラギノ角ゴ Pro W3"/>
                          <a:cs typeface="Geneva" pitchFamily="34" charset="0"/>
                        </a:rPr>
                        <m:t>=</m:t>
                      </m:r>
                      <m:r>
                        <a:rPr lang="en-GB" b="1" i="1">
                          <a:solidFill>
                            <a:schemeClr val="tx1"/>
                          </a:solidFill>
                          <a:latin typeface="Cambria Math"/>
                          <a:ea typeface="Cambria Math"/>
                          <a:cs typeface="Geneva" pitchFamily="34" charset="0"/>
                        </a:rPr>
                        <m:t>𝑫𝑭</m:t>
                      </m:r>
                      <m:d>
                        <m:dPr>
                          <m:begChr m:val="["/>
                          <m:endChr m:val="]"/>
                          <m:ctrlPr>
                            <a:rPr lang="en-GB" i="1">
                              <a:solidFill>
                                <a:schemeClr val="tx1"/>
                              </a:solidFill>
                              <a:latin typeface="Cambria Math" panose="02040503050406030204" pitchFamily="18" charset="0"/>
                            </a:rPr>
                          </m:ctrlPr>
                        </m:dPr>
                        <m:e>
                          <m:r>
                            <a:rPr lang="en-GB" i="1">
                              <a:solidFill>
                                <a:schemeClr val="tx1"/>
                              </a:solidFill>
                              <a:latin typeface="Cambria Math"/>
                            </a:rPr>
                            <m:t>𝐹𝑁</m:t>
                          </m:r>
                          <m:d>
                            <m:dPr>
                              <m:ctrlPr>
                                <a:rPr lang="en-GB" i="1">
                                  <a:solidFill>
                                    <a:schemeClr val="tx1"/>
                                  </a:solidFill>
                                  <a:latin typeface="Cambria Math" panose="02040503050406030204" pitchFamily="18" charset="0"/>
                                </a:rPr>
                              </m:ctrlPr>
                            </m:dPr>
                            <m:e>
                              <m:sSub>
                                <m:sSubPr>
                                  <m:ctrlPr>
                                    <a:rPr lang="en-GB" i="1">
                                      <a:solidFill>
                                        <a:schemeClr val="tx1"/>
                                      </a:solidFill>
                                      <a:latin typeface="Cambria Math" panose="02040503050406030204" pitchFamily="18" charset="0"/>
                                    </a:rPr>
                                  </m:ctrlPr>
                                </m:sSubPr>
                                <m:e>
                                  <m:r>
                                    <a:rPr lang="en-GB" i="1">
                                      <a:solidFill>
                                        <a:schemeClr val="tx1"/>
                                      </a:solidFill>
                                      <a:latin typeface="Cambria Math"/>
                                    </a:rPr>
                                    <m:t>𝑑</m:t>
                                  </m:r>
                                </m:e>
                                <m:sub>
                                  <m:r>
                                    <a:rPr lang="en-GB" i="1">
                                      <a:solidFill>
                                        <a:schemeClr val="tx1"/>
                                      </a:solidFill>
                                      <a:latin typeface="Cambria Math"/>
                                    </a:rPr>
                                    <m:t>1</m:t>
                                  </m:r>
                                </m:sub>
                              </m:sSub>
                            </m:e>
                          </m:d>
                          <m:r>
                            <a:rPr lang="en-GB" i="1">
                              <a:solidFill>
                                <a:schemeClr val="tx1"/>
                              </a:solidFill>
                              <a:latin typeface="Cambria Math"/>
                            </a:rPr>
                            <m:t>−</m:t>
                          </m:r>
                          <m:r>
                            <a:rPr lang="en-GB" i="1">
                              <a:solidFill>
                                <a:schemeClr val="tx1"/>
                              </a:solidFill>
                              <a:latin typeface="Cambria Math"/>
                            </a:rPr>
                            <m:t>𝑋𝑁</m:t>
                          </m:r>
                          <m:d>
                            <m:dPr>
                              <m:ctrlPr>
                                <a:rPr lang="en-GB" i="1">
                                  <a:solidFill>
                                    <a:schemeClr val="tx1"/>
                                  </a:solidFill>
                                  <a:latin typeface="Cambria Math" panose="02040503050406030204" pitchFamily="18" charset="0"/>
                                </a:rPr>
                              </m:ctrlPr>
                            </m:dPr>
                            <m:e>
                              <m:sSub>
                                <m:sSubPr>
                                  <m:ctrlPr>
                                    <a:rPr lang="en-GB" i="1">
                                      <a:solidFill>
                                        <a:schemeClr val="tx1"/>
                                      </a:solidFill>
                                      <a:latin typeface="Cambria Math" panose="02040503050406030204" pitchFamily="18" charset="0"/>
                                    </a:rPr>
                                  </m:ctrlPr>
                                </m:sSubPr>
                                <m:e>
                                  <m:r>
                                    <a:rPr lang="en-GB" i="1">
                                      <a:solidFill>
                                        <a:schemeClr val="tx1"/>
                                      </a:solidFill>
                                      <a:latin typeface="Cambria Math"/>
                                    </a:rPr>
                                    <m:t>𝑑</m:t>
                                  </m:r>
                                </m:e>
                                <m:sub>
                                  <m:r>
                                    <a:rPr lang="en-GB" i="1">
                                      <a:solidFill>
                                        <a:schemeClr val="tx1"/>
                                      </a:solidFill>
                                      <a:latin typeface="Cambria Math"/>
                                    </a:rPr>
                                    <m:t>2</m:t>
                                  </m:r>
                                </m:sub>
                              </m:sSub>
                            </m:e>
                          </m:d>
                        </m:e>
                      </m:d>
                    </m:oMath>
                  </m:oMathPara>
                </a14:m>
                <a:endParaRPr lang="en-GB" dirty="0">
                  <a:solidFill>
                    <a:schemeClr val="tx1"/>
                  </a:solidFill>
                  <a:ea typeface="ヒラギノ角ゴ Pro W3"/>
                  <a:cs typeface="Geneva" pitchFamily="34" charset="0"/>
                </a:endParaRPr>
              </a:p>
              <a:p>
                <a:pPr marL="0" indent="0">
                  <a:lnSpc>
                    <a:spcPct val="100000"/>
                  </a:lnSpc>
                  <a:buNone/>
                </a:pPr>
                <a14:m>
                  <m:oMathPara xmlns:m="http://schemas.openxmlformats.org/officeDocument/2006/math">
                    <m:oMathParaPr>
                      <m:jc m:val="centerGroup"/>
                    </m:oMathParaPr>
                    <m:oMath xmlns:m="http://schemas.openxmlformats.org/officeDocument/2006/math">
                      <m:r>
                        <a:rPr lang="en-US" i="1">
                          <a:solidFill>
                            <a:schemeClr val="tx1"/>
                          </a:solidFill>
                          <a:latin typeface="Cambria Math"/>
                          <a:ea typeface="ヒラギノ角ゴ Pro W3"/>
                          <a:cs typeface="Geneva" pitchFamily="34" charset="0"/>
                        </a:rPr>
                        <m:t>𝑃𝑉</m:t>
                      </m:r>
                      <m:r>
                        <a:rPr lang="en-US" i="1">
                          <a:solidFill>
                            <a:schemeClr val="tx1"/>
                          </a:solidFill>
                          <a:latin typeface="Cambria Math"/>
                          <a:ea typeface="ヒラギノ角ゴ Pro W3"/>
                          <a:cs typeface="Geneva" pitchFamily="34" charset="0"/>
                        </a:rPr>
                        <m:t>=</m:t>
                      </m:r>
                      <m:d>
                        <m:dPr>
                          <m:ctrlPr>
                            <a:rPr lang="en-US" i="1">
                              <a:solidFill>
                                <a:schemeClr val="tx1"/>
                              </a:solidFill>
                              <a:latin typeface="Cambria Math" panose="02040503050406030204" pitchFamily="18" charset="0"/>
                              <a:ea typeface="ヒラギノ角ゴ Pro W3"/>
                              <a:cs typeface="Geneva" pitchFamily="34" charset="0"/>
                            </a:rPr>
                          </m:ctrlPr>
                        </m:dPr>
                        <m:e>
                          <m:r>
                            <a:rPr lang="en-US" i="1">
                              <a:solidFill>
                                <a:schemeClr val="tx1"/>
                              </a:solidFill>
                              <a:latin typeface="Cambria Math"/>
                              <a:ea typeface="ヒラギノ角ゴ Pro W3"/>
                              <a:cs typeface="Geneva" pitchFamily="34" charset="0"/>
                            </a:rPr>
                            <m:t>1−</m:t>
                          </m:r>
                          <m:r>
                            <a:rPr lang="en-US" i="1">
                              <a:solidFill>
                                <a:schemeClr val="tx1"/>
                              </a:solidFill>
                              <a:latin typeface="Cambria Math"/>
                              <a:ea typeface="ヒラギノ角ゴ Pro W3"/>
                              <a:cs typeface="Geneva" pitchFamily="34" charset="0"/>
                            </a:rPr>
                            <m:t>𝑅</m:t>
                          </m:r>
                        </m:e>
                      </m:d>
                      <m:r>
                        <a:rPr lang="en-US" i="1">
                          <a:solidFill>
                            <a:schemeClr val="tx1"/>
                          </a:solidFill>
                          <a:latin typeface="Cambria Math"/>
                          <a:ea typeface="ヒラギノ角ゴ Pro W3"/>
                          <a:cs typeface="Geneva" pitchFamily="34" charset="0"/>
                        </a:rPr>
                        <m:t>∗</m:t>
                      </m:r>
                      <m:nary>
                        <m:naryPr>
                          <m:limLoc m:val="undOvr"/>
                          <m:ctrlPr>
                            <a:rPr lang="en-US" i="1">
                              <a:solidFill>
                                <a:schemeClr val="tx1"/>
                              </a:solidFill>
                              <a:latin typeface="Cambria Math" panose="02040503050406030204" pitchFamily="18" charset="0"/>
                            </a:rPr>
                          </m:ctrlPr>
                        </m:naryPr>
                        <m:sub>
                          <m:r>
                            <m:rPr>
                              <m:brk m:alnAt="24"/>
                            </m:rPr>
                            <a:rPr lang="en-US" i="1">
                              <a:solidFill>
                                <a:schemeClr val="tx1"/>
                              </a:solidFill>
                              <a:latin typeface="Cambria Math"/>
                            </a:rPr>
                            <m:t>0</m:t>
                          </m:r>
                        </m:sub>
                        <m:sup>
                          <m:r>
                            <a:rPr lang="en-US" i="1">
                              <a:solidFill>
                                <a:schemeClr val="tx1"/>
                              </a:solidFill>
                              <a:latin typeface="Cambria Math"/>
                            </a:rPr>
                            <m:t>𝑇</m:t>
                          </m:r>
                        </m:sup>
                        <m:e>
                          <m:r>
                            <a:rPr lang="en-US" b="1" i="1">
                              <a:solidFill>
                                <a:schemeClr val="tx1"/>
                              </a:solidFill>
                              <a:latin typeface="Cambria Math"/>
                            </a:rPr>
                            <m:t>𝑫𝑭</m:t>
                          </m:r>
                          <m:d>
                            <m:dPr>
                              <m:ctrlPr>
                                <a:rPr lang="en-US" b="1" i="1">
                                  <a:solidFill>
                                    <a:schemeClr val="tx1"/>
                                  </a:solidFill>
                                  <a:latin typeface="Cambria Math" panose="02040503050406030204" pitchFamily="18" charset="0"/>
                                </a:rPr>
                              </m:ctrlPr>
                            </m:dPr>
                            <m:e>
                              <m:r>
                                <a:rPr lang="en-US" b="1" i="1">
                                  <a:solidFill>
                                    <a:schemeClr val="tx1"/>
                                  </a:solidFill>
                                  <a:latin typeface="Cambria Math"/>
                                </a:rPr>
                                <m:t>𝒕</m:t>
                              </m:r>
                            </m:e>
                          </m:d>
                          <m:r>
                            <a:rPr lang="en-US" i="1">
                              <a:solidFill>
                                <a:schemeClr val="tx1"/>
                              </a:solidFill>
                              <a:latin typeface="Cambria Math"/>
                            </a:rPr>
                            <m:t>𝑑𝑃</m:t>
                          </m:r>
                          <m:d>
                            <m:dPr>
                              <m:ctrlPr>
                                <a:rPr lang="en-US" i="1">
                                  <a:solidFill>
                                    <a:schemeClr val="tx1"/>
                                  </a:solidFill>
                                  <a:latin typeface="Cambria Math" panose="02040503050406030204" pitchFamily="18" charset="0"/>
                                </a:rPr>
                              </m:ctrlPr>
                            </m:dPr>
                            <m:e>
                              <m:r>
                                <a:rPr lang="en-US" i="1">
                                  <a:solidFill>
                                    <a:schemeClr val="tx1"/>
                                  </a:solidFill>
                                  <a:latin typeface="Cambria Math"/>
                                </a:rPr>
                                <m:t>𝑡</m:t>
                              </m:r>
                            </m:e>
                          </m:d>
                          <m:r>
                            <a:rPr lang="en-US" i="1">
                              <a:solidFill>
                                <a:schemeClr val="tx1"/>
                              </a:solidFill>
                              <a:latin typeface="Cambria Math"/>
                            </a:rPr>
                            <m:t>−</m:t>
                          </m:r>
                          <m:r>
                            <a:rPr lang="en-US" i="1">
                              <a:solidFill>
                                <a:schemeClr val="tx1"/>
                              </a:solidFill>
                              <a:latin typeface="Cambria Math"/>
                            </a:rPr>
                            <m:t>𝑆</m:t>
                          </m:r>
                          <m:nary>
                            <m:naryPr>
                              <m:chr m:val="∑"/>
                              <m:ctrlPr>
                                <a:rPr lang="en-US" i="1">
                                  <a:solidFill>
                                    <a:schemeClr val="tx1"/>
                                  </a:solidFill>
                                  <a:latin typeface="Cambria Math" panose="02040503050406030204" pitchFamily="18" charset="0"/>
                                </a:rPr>
                              </m:ctrlPr>
                            </m:naryPr>
                            <m:sub>
                              <m:r>
                                <m:rPr>
                                  <m:brk m:alnAt="23"/>
                                </m:rPr>
                                <a:rPr lang="en-US" i="1">
                                  <a:solidFill>
                                    <a:schemeClr val="tx1"/>
                                  </a:solidFill>
                                  <a:latin typeface="Cambria Math"/>
                                </a:rPr>
                                <m:t>𝑖</m:t>
                              </m:r>
                              <m:r>
                                <a:rPr lang="en-US" i="1">
                                  <a:solidFill>
                                    <a:schemeClr val="tx1"/>
                                  </a:solidFill>
                                  <a:latin typeface="Cambria Math"/>
                                </a:rPr>
                                <m:t>=0</m:t>
                              </m:r>
                            </m:sub>
                            <m:sup>
                              <m:r>
                                <a:rPr lang="en-US" i="1">
                                  <a:solidFill>
                                    <a:schemeClr val="tx1"/>
                                  </a:solidFill>
                                  <a:latin typeface="Cambria Math"/>
                                </a:rPr>
                                <m:t>𝑁</m:t>
                              </m:r>
                            </m:sup>
                            <m:e>
                              <m:sSub>
                                <m:sSubPr>
                                  <m:ctrlPr>
                                    <a:rPr lang="en-US" i="1">
                                      <a:solidFill>
                                        <a:schemeClr val="tx1"/>
                                      </a:solidFill>
                                      <a:latin typeface="Cambria Math" panose="02040503050406030204" pitchFamily="18" charset="0"/>
                                    </a:rPr>
                                  </m:ctrlPr>
                                </m:sSubPr>
                                <m:e>
                                  <m:r>
                                    <a:rPr lang="en-US" i="1">
                                      <a:solidFill>
                                        <a:schemeClr val="tx1"/>
                                      </a:solidFill>
                                      <a:latin typeface="Cambria Math"/>
                                    </a:rPr>
                                    <m:t>𝜏</m:t>
                                  </m:r>
                                </m:e>
                                <m:sub>
                                  <m:r>
                                    <a:rPr lang="en-US" i="1">
                                      <a:solidFill>
                                        <a:schemeClr val="tx1"/>
                                      </a:solidFill>
                                      <a:latin typeface="Cambria Math"/>
                                    </a:rPr>
                                    <m:t>𝑖</m:t>
                                  </m:r>
                                </m:sub>
                              </m:sSub>
                              <m:r>
                                <a:rPr lang="en-US" b="1" i="1">
                                  <a:solidFill>
                                    <a:schemeClr val="tx1"/>
                                  </a:solidFill>
                                  <a:latin typeface="Cambria Math"/>
                                </a:rPr>
                                <m:t>𝑫</m:t>
                              </m:r>
                              <m:sSub>
                                <m:sSubPr>
                                  <m:ctrlPr>
                                    <a:rPr lang="en-US" b="1" i="1">
                                      <a:solidFill>
                                        <a:schemeClr val="tx1"/>
                                      </a:solidFill>
                                      <a:latin typeface="Cambria Math" panose="02040503050406030204" pitchFamily="18" charset="0"/>
                                    </a:rPr>
                                  </m:ctrlPr>
                                </m:sSubPr>
                                <m:e>
                                  <m:r>
                                    <a:rPr lang="en-US" b="1" i="1">
                                      <a:solidFill>
                                        <a:schemeClr val="tx1"/>
                                      </a:solidFill>
                                      <a:latin typeface="Cambria Math"/>
                                    </a:rPr>
                                    <m:t>𝑭</m:t>
                                  </m:r>
                                </m:e>
                                <m:sub>
                                  <m:r>
                                    <a:rPr lang="en-US" b="1" i="1">
                                      <a:solidFill>
                                        <a:schemeClr val="tx1"/>
                                      </a:solidFill>
                                      <a:latin typeface="Cambria Math"/>
                                    </a:rPr>
                                    <m:t>𝒊</m:t>
                                  </m:r>
                                </m:sub>
                              </m:sSub>
                              <m:r>
                                <a:rPr lang="en-US" i="1">
                                  <a:solidFill>
                                    <a:schemeClr val="tx1"/>
                                  </a:solidFill>
                                  <a:latin typeface="Cambria Math"/>
                                </a:rPr>
                                <m:t>∗(1−</m:t>
                              </m:r>
                              <m:r>
                                <a:rPr lang="en-US" i="1">
                                  <a:solidFill>
                                    <a:schemeClr val="tx1"/>
                                  </a:solidFill>
                                  <a:latin typeface="Cambria Math"/>
                                </a:rPr>
                                <m:t>𝑃</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a:rPr>
                                        <m:t>𝑡</m:t>
                                      </m:r>
                                    </m:e>
                                    <m:sub>
                                      <m:r>
                                        <a:rPr lang="en-US" i="1">
                                          <a:solidFill>
                                            <a:schemeClr val="tx1"/>
                                          </a:solidFill>
                                          <a:latin typeface="Cambria Math"/>
                                        </a:rPr>
                                        <m:t>𝑖</m:t>
                                      </m:r>
                                    </m:sub>
                                  </m:sSub>
                                </m:e>
                              </m:d>
                              <m:r>
                                <a:rPr lang="en-US" i="1">
                                  <a:solidFill>
                                    <a:schemeClr val="tx1"/>
                                  </a:solidFill>
                                  <a:latin typeface="Cambria Math"/>
                                </a:rPr>
                                <m:t>)</m:t>
                              </m:r>
                            </m:e>
                          </m:nary>
                        </m:e>
                      </m:nary>
                    </m:oMath>
                  </m:oMathPara>
                </a14:m>
                <a:endParaRPr lang="en-GB" dirty="0">
                  <a:solidFill>
                    <a:schemeClr val="tx1"/>
                  </a:solidFill>
                  <a:ea typeface="ヒラギノ角ゴ Pro W3"/>
                  <a:cs typeface="Geneva" pitchFamily="34" charset="0"/>
                </a:endParaRPr>
              </a:p>
              <a:p>
                <a:pPr marL="0" indent="0" algn="ctr">
                  <a:lnSpc>
                    <a:spcPct val="100000"/>
                  </a:lnSpc>
                  <a:buNone/>
                </a:pPr>
                <a:endParaRPr lang="en-US" sz="1400" dirty="0">
                  <a:solidFill>
                    <a:schemeClr val="tx1"/>
                  </a:solidFill>
                  <a:latin typeface="+mn-lt"/>
                  <a:ea typeface="ヒラギノ角ゴ Pro W3"/>
                  <a:cs typeface="Geneva" pitchFamily="34" charset="0"/>
                </a:endParaRPr>
              </a:p>
              <a:p>
                <a:pPr marL="0" indent="0" algn="ctr">
                  <a:buNone/>
                </a:pPr>
                <a:endParaRPr lang="en-US" sz="1400" dirty="0">
                  <a:solidFill>
                    <a:schemeClr val="tx1"/>
                  </a:solidFill>
                  <a:latin typeface="+mn-lt"/>
                  <a:ea typeface="ヒラギノ角ゴ Pro W3"/>
                  <a:cs typeface="Geneva" pitchFamily="34" charset="0"/>
                </a:endParaRPr>
              </a:p>
              <a:p>
                <a:pPr marL="0" indent="0" algn="ctr">
                  <a:lnSpc>
                    <a:spcPct val="100000"/>
                  </a:lnSpc>
                  <a:buNone/>
                </a:pPr>
                <a:endParaRPr lang="en-US" dirty="0">
                  <a:solidFill>
                    <a:schemeClr val="tx1"/>
                  </a:solidFill>
                  <a:latin typeface="+mn-lt"/>
                  <a:ea typeface="ヒラギノ角ゴ Pro W3"/>
                  <a:cs typeface="Geneva" pitchFamily="34" charset="0"/>
                </a:endParaRPr>
              </a:p>
            </p:txBody>
          </p:sp>
        </mc:Choice>
        <mc:Fallback xmlns="">
          <p:sp>
            <p:nvSpPr>
              <p:cNvPr id="10" name="Content Placeholder 2"/>
              <p:cNvSpPr>
                <a:spLocks noGrp="1" noRot="1" noChangeAspect="1" noMove="1" noResize="1" noEditPoints="1" noAdjustHandles="1" noChangeArrowheads="1" noChangeShapeType="1" noTextEdit="1"/>
              </p:cNvSpPr>
              <p:nvPr>
                <p:ph idx="4294967295"/>
              </p:nvPr>
            </p:nvSpPr>
            <p:spPr>
              <a:xfrm>
                <a:off x="4470400" y="1112837"/>
                <a:ext cx="3971925" cy="2057400"/>
              </a:xfrm>
              <a:prstGeom prst="rect">
                <a:avLst/>
              </a:prstGeom>
              <a:blipFill rotWithShape="1">
                <a:blip r:embed="rId6"/>
                <a:stretch>
                  <a:fillRect t="-4748"/>
                </a:stretch>
              </a:blipFill>
            </p:spPr>
            <p:txBody>
              <a:bodyPr/>
              <a:lstStyle/>
              <a:p>
                <a:r>
                  <a:rPr lang="en-US">
                    <a:noFill/>
                  </a:rPr>
                  <a:t> </a:t>
                </a:r>
              </a:p>
            </p:txBody>
          </p:sp>
        </mc:Fallback>
      </mc:AlternateContent>
      <p:sp>
        <p:nvSpPr>
          <p:cNvPr id="11" name="Content Placeholder 2"/>
          <p:cNvSpPr>
            <a:spLocks noGrp="1"/>
          </p:cNvSpPr>
          <p:nvPr>
            <p:ph idx="4294967295"/>
          </p:nvPr>
        </p:nvSpPr>
        <p:spPr>
          <a:xfrm>
            <a:off x="1034383" y="1112837"/>
            <a:ext cx="2520696" cy="457200"/>
          </a:xfrm>
          <a:prstGeom prst="rect">
            <a:avLst/>
          </a:prstGeom>
        </p:spPr>
        <p:txBody>
          <a:bodyPr lIns="0" tIns="0" rIns="0" bIns="0">
            <a:normAutofit/>
          </a:bodyPr>
          <a:lstStyle/>
          <a:p>
            <a:pPr marL="0" indent="0" algn="ctr">
              <a:lnSpc>
                <a:spcPct val="100000"/>
              </a:lnSpc>
              <a:buNone/>
            </a:pPr>
            <a:r>
              <a:rPr lang="en-US" sz="1400" b="1" dirty="0" smtClean="0">
                <a:solidFill>
                  <a:schemeClr val="accent1"/>
                </a:solidFill>
                <a:latin typeface="+mj-lt"/>
                <a:ea typeface="ヒラギノ角ゴ Pro W3"/>
                <a:cs typeface="Geneva" pitchFamily="34" charset="0"/>
              </a:rPr>
              <a:t>1. Observe Market Behavior</a:t>
            </a:r>
            <a:endParaRPr lang="en-US" sz="1400" dirty="0">
              <a:solidFill>
                <a:schemeClr val="tx1"/>
              </a:solidFill>
              <a:latin typeface="+mn-lt"/>
              <a:ea typeface="ヒラギノ角ゴ Pro W3"/>
              <a:cs typeface="Geneva" pitchFamily="34" charset="0"/>
            </a:endParaRPr>
          </a:p>
          <a:p>
            <a:pPr marL="0" indent="0" algn="ctr">
              <a:buNone/>
            </a:pPr>
            <a:endParaRPr lang="en-US" sz="1400" dirty="0">
              <a:solidFill>
                <a:schemeClr val="tx1"/>
              </a:solidFill>
              <a:latin typeface="+mn-lt"/>
              <a:ea typeface="ヒラギノ角ゴ Pro W3"/>
              <a:cs typeface="Geneva" pitchFamily="34" charset="0"/>
            </a:endParaRPr>
          </a:p>
          <a:p>
            <a:pPr marL="0" indent="0" algn="ctr">
              <a:lnSpc>
                <a:spcPct val="100000"/>
              </a:lnSpc>
              <a:buNone/>
            </a:pPr>
            <a:endParaRPr lang="en-US" dirty="0">
              <a:solidFill>
                <a:schemeClr val="tx1"/>
              </a:solidFill>
              <a:latin typeface="+mn-lt"/>
              <a:ea typeface="ヒラギノ角ゴ Pro W3"/>
              <a:cs typeface="Geneva" pitchFamily="34" charset="0"/>
            </a:endParaRP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662" y="1493836"/>
            <a:ext cx="3386138" cy="1821561"/>
          </a:xfrm>
          <a:prstGeom prst="rect">
            <a:avLst/>
          </a:prstGeom>
        </p:spPr>
      </p:pic>
      <p:sp>
        <p:nvSpPr>
          <p:cNvPr id="3" name="Rectangle 2"/>
          <p:cNvSpPr/>
          <p:nvPr/>
        </p:nvSpPr>
        <p:spPr>
          <a:xfrm>
            <a:off x="261558" y="626263"/>
            <a:ext cx="2133918" cy="369332"/>
          </a:xfrm>
          <a:prstGeom prst="rect">
            <a:avLst/>
          </a:prstGeom>
        </p:spPr>
        <p:txBody>
          <a:bodyPr wrap="none">
            <a:spAutoFit/>
          </a:bodyPr>
          <a:lstStyle/>
          <a:p>
            <a:r>
              <a:rPr lang="en-US" b="1" smtClean="0">
                <a:solidFill>
                  <a:schemeClr val="accent1"/>
                </a:solidFill>
                <a:ea typeface="ヒラギノ角ゴ Pro W3"/>
                <a:cs typeface="Geneva" pitchFamily="34" charset="0"/>
              </a:rPr>
              <a:t>How do we work?</a:t>
            </a:r>
            <a:endParaRPr lang="en-US" b="1" dirty="0">
              <a:solidFill>
                <a:schemeClr val="accent1"/>
              </a:solidFill>
              <a:ea typeface="ヒラギノ角ゴ Pro W3"/>
              <a:cs typeface="Geneva" pitchFamily="34" charset="0"/>
            </a:endParaRPr>
          </a:p>
        </p:txBody>
      </p:sp>
    </p:spTree>
    <p:custDataLst>
      <p:tags r:id="rId1"/>
    </p:custDataLst>
    <p:extLst>
      <p:ext uri="{BB962C8B-B14F-4D97-AF65-F5344CB8AC3E}">
        <p14:creationId xmlns:p14="http://schemas.microsoft.com/office/powerpoint/2010/main" val="3998061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19456"/>
            <a:ext cx="8229600" cy="487362"/>
          </a:xfrm>
        </p:spPr>
        <p:txBody>
          <a:bodyPr/>
          <a:lstStyle/>
          <a:p>
            <a:r>
              <a:rPr lang="en-GB" smtClean="0"/>
              <a:t>Markets Quantitative Analysis</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3656" y="4122737"/>
            <a:ext cx="3145412" cy="2093326"/>
          </a:xfrm>
          <a:prstGeom prst="rect">
            <a:avLst/>
          </a:prstGeom>
        </p:spPr>
      </p:pic>
      <p:sp>
        <p:nvSpPr>
          <p:cNvPr id="7" name="Content Placeholder 2"/>
          <p:cNvSpPr>
            <a:spLocks noGrp="1"/>
          </p:cNvSpPr>
          <p:nvPr>
            <p:ph idx="4294967295"/>
          </p:nvPr>
        </p:nvSpPr>
        <p:spPr>
          <a:xfrm>
            <a:off x="5196014" y="3652837"/>
            <a:ext cx="2520696" cy="457200"/>
          </a:xfrm>
          <a:prstGeom prst="rect">
            <a:avLst/>
          </a:prstGeom>
        </p:spPr>
        <p:txBody>
          <a:bodyPr lIns="0" tIns="0" rIns="0" bIns="0">
            <a:normAutofit/>
          </a:bodyPr>
          <a:lstStyle/>
          <a:p>
            <a:pPr marL="0" indent="0" algn="ctr">
              <a:lnSpc>
                <a:spcPct val="100000"/>
              </a:lnSpc>
              <a:buNone/>
            </a:pPr>
            <a:r>
              <a:rPr lang="en-US" sz="1400" b="1" dirty="0" smtClean="0">
                <a:solidFill>
                  <a:schemeClr val="accent1"/>
                </a:solidFill>
                <a:latin typeface="+mj-lt"/>
                <a:ea typeface="ヒラギノ角ゴ Pro W3"/>
                <a:cs typeface="Geneva" pitchFamily="34" charset="0"/>
              </a:rPr>
              <a:t>4. Deliver</a:t>
            </a:r>
            <a:endParaRPr lang="en-US" sz="1400" dirty="0">
              <a:solidFill>
                <a:schemeClr val="tx1"/>
              </a:solidFill>
              <a:latin typeface="+mn-lt"/>
              <a:ea typeface="ヒラギノ角ゴ Pro W3"/>
              <a:cs typeface="Geneva" pitchFamily="34" charset="0"/>
            </a:endParaRPr>
          </a:p>
          <a:p>
            <a:pPr marL="0" indent="0" algn="ctr">
              <a:buNone/>
            </a:pPr>
            <a:endParaRPr lang="en-US" sz="1400" dirty="0">
              <a:solidFill>
                <a:schemeClr val="tx1"/>
              </a:solidFill>
              <a:latin typeface="+mn-lt"/>
              <a:ea typeface="ヒラギノ角ゴ Pro W3"/>
              <a:cs typeface="Geneva" pitchFamily="34" charset="0"/>
            </a:endParaRPr>
          </a:p>
          <a:p>
            <a:pPr marL="0" indent="0" algn="ctr">
              <a:lnSpc>
                <a:spcPct val="100000"/>
              </a:lnSpc>
              <a:buNone/>
            </a:pPr>
            <a:endParaRPr lang="en-US" dirty="0">
              <a:solidFill>
                <a:schemeClr val="tx1"/>
              </a:solidFill>
              <a:latin typeface="+mn-lt"/>
              <a:ea typeface="ヒラギノ角ゴ Pro W3"/>
              <a:cs typeface="Geneva"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774" y="4122737"/>
            <a:ext cx="3395662" cy="2093326"/>
          </a:xfrm>
          <a:prstGeom prst="rect">
            <a:avLst/>
          </a:prstGeom>
        </p:spPr>
      </p:pic>
      <p:sp>
        <p:nvSpPr>
          <p:cNvPr id="9" name="Content Placeholder 2"/>
          <p:cNvSpPr>
            <a:spLocks noGrp="1"/>
          </p:cNvSpPr>
          <p:nvPr>
            <p:ph idx="4294967295"/>
          </p:nvPr>
        </p:nvSpPr>
        <p:spPr>
          <a:xfrm>
            <a:off x="1042257" y="3652837"/>
            <a:ext cx="2520696" cy="457200"/>
          </a:xfrm>
          <a:prstGeom prst="rect">
            <a:avLst/>
          </a:prstGeom>
        </p:spPr>
        <p:txBody>
          <a:bodyPr lIns="0" tIns="0" rIns="0" bIns="0">
            <a:normAutofit/>
          </a:bodyPr>
          <a:lstStyle/>
          <a:p>
            <a:pPr marL="0" indent="0" algn="ctr">
              <a:lnSpc>
                <a:spcPct val="100000"/>
              </a:lnSpc>
              <a:buNone/>
            </a:pPr>
            <a:r>
              <a:rPr lang="en-US" sz="1400" b="1" dirty="0" smtClean="0">
                <a:solidFill>
                  <a:schemeClr val="accent1"/>
                </a:solidFill>
                <a:latin typeface="+mj-lt"/>
                <a:ea typeface="ヒラギノ角ゴ Pro W3"/>
                <a:cs typeface="Geneva" pitchFamily="34" charset="0"/>
              </a:rPr>
              <a:t>3. Implementation</a:t>
            </a:r>
            <a:endParaRPr lang="en-US" sz="1400" dirty="0">
              <a:solidFill>
                <a:schemeClr val="tx1"/>
              </a:solidFill>
              <a:latin typeface="+mn-lt"/>
              <a:ea typeface="ヒラギノ角ゴ Pro W3"/>
              <a:cs typeface="Geneva" pitchFamily="34" charset="0"/>
            </a:endParaRPr>
          </a:p>
          <a:p>
            <a:pPr marL="0" indent="0" algn="ctr">
              <a:buNone/>
            </a:pPr>
            <a:endParaRPr lang="en-US" sz="1400" dirty="0">
              <a:solidFill>
                <a:schemeClr val="tx1"/>
              </a:solidFill>
              <a:latin typeface="+mn-lt"/>
              <a:ea typeface="ヒラギノ角ゴ Pro W3"/>
              <a:cs typeface="Geneva" pitchFamily="34" charset="0"/>
            </a:endParaRPr>
          </a:p>
          <a:p>
            <a:pPr marL="0" indent="0" algn="ctr">
              <a:lnSpc>
                <a:spcPct val="100000"/>
              </a:lnSpc>
              <a:buNone/>
            </a:pPr>
            <a:endParaRPr lang="en-US" dirty="0">
              <a:solidFill>
                <a:schemeClr val="tx1"/>
              </a:solidFill>
              <a:latin typeface="+mn-lt"/>
              <a:ea typeface="ヒラギノ角ゴ Pro W3"/>
              <a:cs typeface="Geneva" pitchFamily="34" charset="0"/>
            </a:endParaRPr>
          </a:p>
        </p:txBody>
      </p:sp>
      <mc:AlternateContent xmlns:mc="http://schemas.openxmlformats.org/markup-compatibility/2006" xmlns:a14="http://schemas.microsoft.com/office/drawing/2010/main">
        <mc:Choice Requires="a14">
          <p:sp>
            <p:nvSpPr>
              <p:cNvPr id="10" name="Content Placeholder 2"/>
              <p:cNvSpPr>
                <a:spLocks noGrp="1"/>
              </p:cNvSpPr>
              <p:nvPr>
                <p:ph idx="4294967295"/>
              </p:nvPr>
            </p:nvSpPr>
            <p:spPr>
              <a:xfrm>
                <a:off x="4470400" y="1112837"/>
                <a:ext cx="3971925" cy="2057400"/>
              </a:xfrm>
              <a:prstGeom prst="rect">
                <a:avLst/>
              </a:prstGeom>
            </p:spPr>
            <p:txBody>
              <a:bodyPr lIns="0" tIns="0" rIns="0" bIns="0">
                <a:normAutofit fontScale="77500" lnSpcReduction="20000"/>
              </a:bodyPr>
              <a:lstStyle/>
              <a:p>
                <a:pPr marL="0" indent="0" algn="ctr">
                  <a:lnSpc>
                    <a:spcPct val="100000"/>
                  </a:lnSpc>
                  <a:buNone/>
                </a:pPr>
                <a:r>
                  <a:rPr lang="en-US" sz="1800" b="1" dirty="0" smtClean="0">
                    <a:solidFill>
                      <a:schemeClr val="accent1"/>
                    </a:solidFill>
                    <a:latin typeface="+mj-lt"/>
                    <a:ea typeface="ヒラギノ角ゴ Pro W3"/>
                    <a:cs typeface="Geneva" pitchFamily="34" charset="0"/>
                  </a:rPr>
                  <a:t>2. Build Mathematical Model</a:t>
                </a:r>
              </a:p>
              <a:p>
                <a:pPr marL="0" indent="0" algn="ctr">
                  <a:lnSpc>
                    <a:spcPct val="100000"/>
                  </a:lnSpc>
                  <a:buNone/>
                </a:pPr>
                <a:endParaRPr lang="en-GB" sz="1400" b="1" dirty="0">
                  <a:solidFill>
                    <a:schemeClr val="accent1"/>
                  </a:solidFill>
                  <a:latin typeface="+mj-lt"/>
                  <a:ea typeface="ヒラギノ角ゴ Pro W3"/>
                  <a:cs typeface="Geneva" pitchFamily="34" charset="0"/>
                </a:endParaRPr>
              </a:p>
              <a:p>
                <a:pPr marL="0" indent="0">
                  <a:lnSpc>
                    <a:spcPct val="100000"/>
                  </a:lnSpc>
                  <a:buNone/>
                </a:pPr>
                <a14:m>
                  <m:oMathPara xmlns:m="http://schemas.openxmlformats.org/officeDocument/2006/math">
                    <m:oMathParaPr>
                      <m:jc m:val="centerGroup"/>
                    </m:oMathParaPr>
                    <m:oMath xmlns:m="http://schemas.openxmlformats.org/officeDocument/2006/math">
                      <m:r>
                        <a:rPr lang="en-GB" i="1">
                          <a:solidFill>
                            <a:schemeClr val="tx1"/>
                          </a:solidFill>
                          <a:latin typeface="Cambria Math"/>
                          <a:ea typeface="ヒラギノ角ゴ Pro W3"/>
                          <a:cs typeface="Geneva" pitchFamily="34" charset="0"/>
                        </a:rPr>
                        <m:t>𝑃𝑉</m:t>
                      </m:r>
                      <m:r>
                        <a:rPr lang="en-GB" i="1">
                          <a:solidFill>
                            <a:schemeClr val="tx1"/>
                          </a:solidFill>
                          <a:latin typeface="Cambria Math"/>
                          <a:ea typeface="ヒラギノ角ゴ Pro W3"/>
                          <a:cs typeface="Geneva" pitchFamily="34" charset="0"/>
                        </a:rPr>
                        <m:t>=</m:t>
                      </m:r>
                      <m:nary>
                        <m:naryPr>
                          <m:chr m:val="∑"/>
                          <m:ctrlPr>
                            <a:rPr lang="en-GB" i="1">
                              <a:solidFill>
                                <a:schemeClr val="tx1"/>
                              </a:solidFill>
                              <a:latin typeface="Cambria Math" panose="02040503050406030204" pitchFamily="18" charset="0"/>
                            </a:rPr>
                          </m:ctrlPr>
                        </m:naryPr>
                        <m:sub>
                          <m:r>
                            <m:rPr>
                              <m:brk m:alnAt="23"/>
                            </m:rPr>
                            <a:rPr lang="en-GB" i="1">
                              <a:solidFill>
                                <a:schemeClr val="tx1"/>
                              </a:solidFill>
                              <a:latin typeface="Cambria Math"/>
                            </a:rPr>
                            <m:t>𝑓</m:t>
                          </m:r>
                          <m:r>
                            <a:rPr lang="en-GB" i="1">
                              <a:solidFill>
                                <a:schemeClr val="tx1"/>
                              </a:solidFill>
                              <a:latin typeface="Cambria Math"/>
                            </a:rPr>
                            <m:t>𝑙</m:t>
                          </m:r>
                        </m:sub>
                        <m:sup/>
                        <m:e>
                          <m:sSub>
                            <m:sSubPr>
                              <m:ctrlPr>
                                <a:rPr lang="en-GB" b="1" i="1">
                                  <a:solidFill>
                                    <a:schemeClr val="tx1"/>
                                  </a:solidFill>
                                  <a:latin typeface="Cambria Math" panose="02040503050406030204" pitchFamily="18" charset="0"/>
                                </a:rPr>
                              </m:ctrlPr>
                            </m:sSubPr>
                            <m:e>
                              <m:r>
                                <a:rPr lang="en-GB" b="1" i="1">
                                  <a:solidFill>
                                    <a:schemeClr val="tx1"/>
                                  </a:solidFill>
                                  <a:latin typeface="Cambria Math"/>
                                </a:rPr>
                                <m:t>𝑭</m:t>
                              </m:r>
                            </m:e>
                            <m:sub>
                              <m:r>
                                <a:rPr lang="en-GB" b="1" i="1">
                                  <a:solidFill>
                                    <a:schemeClr val="tx1"/>
                                  </a:solidFill>
                                  <a:latin typeface="Cambria Math"/>
                                </a:rPr>
                                <m:t>𝒊</m:t>
                              </m:r>
                            </m:sub>
                          </m:sSub>
                          <m:sSub>
                            <m:sSubPr>
                              <m:ctrlPr>
                                <a:rPr lang="en-GB" i="1">
                                  <a:solidFill>
                                    <a:schemeClr val="tx1"/>
                                  </a:solidFill>
                                  <a:latin typeface="Cambria Math" panose="02040503050406030204" pitchFamily="18" charset="0"/>
                                </a:rPr>
                              </m:ctrlPr>
                            </m:sSubPr>
                            <m:e>
                              <m:r>
                                <a:rPr lang="en-GB" i="1">
                                  <a:solidFill>
                                    <a:schemeClr val="tx1"/>
                                  </a:solidFill>
                                  <a:latin typeface="Cambria Math"/>
                                  <a:ea typeface="Cambria Math"/>
                                </a:rPr>
                                <m:t>𝜏</m:t>
                              </m:r>
                            </m:e>
                            <m:sub>
                              <m:r>
                                <a:rPr lang="en-GB" i="1">
                                  <a:solidFill>
                                    <a:schemeClr val="tx1"/>
                                  </a:solidFill>
                                  <a:latin typeface="Cambria Math"/>
                                </a:rPr>
                                <m:t>𝑖</m:t>
                              </m:r>
                            </m:sub>
                          </m:sSub>
                          <m:sSub>
                            <m:sSubPr>
                              <m:ctrlPr>
                                <a:rPr lang="en-GB" b="1" i="1">
                                  <a:solidFill>
                                    <a:schemeClr val="tx1"/>
                                  </a:solidFill>
                                  <a:latin typeface="Cambria Math" panose="02040503050406030204" pitchFamily="18" charset="0"/>
                                </a:rPr>
                              </m:ctrlPr>
                            </m:sSubPr>
                            <m:e>
                              <m:r>
                                <a:rPr lang="en-GB" b="1" i="1">
                                  <a:solidFill>
                                    <a:schemeClr val="tx1"/>
                                  </a:solidFill>
                                  <a:latin typeface="Cambria Math"/>
                                </a:rPr>
                                <m:t>𝑫𝑭</m:t>
                              </m:r>
                            </m:e>
                            <m:sub>
                              <m:r>
                                <a:rPr lang="en-GB" b="1" i="1">
                                  <a:solidFill>
                                    <a:schemeClr val="tx1"/>
                                  </a:solidFill>
                                  <a:latin typeface="Cambria Math"/>
                                </a:rPr>
                                <m:t>𝒊</m:t>
                              </m:r>
                            </m:sub>
                          </m:sSub>
                        </m:e>
                      </m:nary>
                      <m:r>
                        <a:rPr lang="en-GB" i="1">
                          <a:solidFill>
                            <a:schemeClr val="tx1"/>
                          </a:solidFill>
                          <a:latin typeface="Cambria Math"/>
                        </a:rPr>
                        <m:t>−</m:t>
                      </m:r>
                      <m:r>
                        <a:rPr lang="en-GB" i="1">
                          <a:solidFill>
                            <a:schemeClr val="tx1"/>
                          </a:solidFill>
                          <a:latin typeface="Cambria Math"/>
                        </a:rPr>
                        <m:t>𝑆</m:t>
                      </m:r>
                      <m:nary>
                        <m:naryPr>
                          <m:chr m:val="∑"/>
                          <m:ctrlPr>
                            <a:rPr lang="en-GB" i="1">
                              <a:solidFill>
                                <a:schemeClr val="tx1"/>
                              </a:solidFill>
                              <a:latin typeface="Cambria Math" panose="02040503050406030204" pitchFamily="18" charset="0"/>
                            </a:rPr>
                          </m:ctrlPr>
                        </m:naryPr>
                        <m:sub>
                          <m:r>
                            <m:rPr>
                              <m:brk m:alnAt="23"/>
                            </m:rPr>
                            <a:rPr lang="en-GB" i="1">
                              <a:solidFill>
                                <a:schemeClr val="tx1"/>
                              </a:solidFill>
                              <a:latin typeface="Cambria Math"/>
                            </a:rPr>
                            <m:t>𝑓</m:t>
                          </m:r>
                          <m:r>
                            <a:rPr lang="en-GB" i="1">
                              <a:solidFill>
                                <a:schemeClr val="tx1"/>
                              </a:solidFill>
                              <a:latin typeface="Cambria Math"/>
                            </a:rPr>
                            <m:t>𝑥</m:t>
                          </m:r>
                        </m:sub>
                        <m:sup/>
                        <m:e>
                          <m:sSub>
                            <m:sSubPr>
                              <m:ctrlPr>
                                <a:rPr lang="en-GB" i="1">
                                  <a:solidFill>
                                    <a:schemeClr val="tx1"/>
                                  </a:solidFill>
                                  <a:latin typeface="Cambria Math" panose="02040503050406030204" pitchFamily="18" charset="0"/>
                                </a:rPr>
                              </m:ctrlPr>
                            </m:sSubPr>
                            <m:e>
                              <m:r>
                                <a:rPr lang="en-GB" i="1">
                                  <a:solidFill>
                                    <a:schemeClr val="tx1"/>
                                  </a:solidFill>
                                  <a:latin typeface="Cambria Math"/>
                                  <a:ea typeface="Cambria Math"/>
                                </a:rPr>
                                <m:t>𝜏</m:t>
                              </m:r>
                            </m:e>
                            <m:sub>
                              <m:r>
                                <a:rPr lang="en-GB" i="1">
                                  <a:solidFill>
                                    <a:schemeClr val="tx1"/>
                                  </a:solidFill>
                                  <a:latin typeface="Cambria Math"/>
                                </a:rPr>
                                <m:t>𝑖</m:t>
                              </m:r>
                            </m:sub>
                          </m:sSub>
                          <m:sSub>
                            <m:sSubPr>
                              <m:ctrlPr>
                                <a:rPr lang="en-GB" b="1" i="1">
                                  <a:solidFill>
                                    <a:schemeClr val="tx1"/>
                                  </a:solidFill>
                                  <a:latin typeface="Cambria Math" panose="02040503050406030204" pitchFamily="18" charset="0"/>
                                </a:rPr>
                              </m:ctrlPr>
                            </m:sSubPr>
                            <m:e>
                              <m:r>
                                <a:rPr lang="en-GB" b="1" i="1">
                                  <a:solidFill>
                                    <a:schemeClr val="tx1"/>
                                  </a:solidFill>
                                  <a:latin typeface="Cambria Math"/>
                                </a:rPr>
                                <m:t>𝑫𝑭</m:t>
                              </m:r>
                            </m:e>
                            <m:sub>
                              <m:r>
                                <a:rPr lang="en-GB" b="1" i="1">
                                  <a:solidFill>
                                    <a:schemeClr val="tx1"/>
                                  </a:solidFill>
                                  <a:latin typeface="Cambria Math"/>
                                </a:rPr>
                                <m:t>𝒊</m:t>
                              </m:r>
                            </m:sub>
                          </m:sSub>
                        </m:e>
                      </m:nary>
                    </m:oMath>
                  </m:oMathPara>
                </a14:m>
                <a:endParaRPr lang="en-GB" dirty="0">
                  <a:solidFill>
                    <a:schemeClr val="tx1"/>
                  </a:solidFill>
                  <a:ea typeface="ヒラギノ角ゴ Pro W3"/>
                  <a:cs typeface="Geneva" pitchFamily="34" charset="0"/>
                </a:endParaRPr>
              </a:p>
              <a:p>
                <a:pPr marL="0" indent="0">
                  <a:lnSpc>
                    <a:spcPct val="100000"/>
                  </a:lnSpc>
                  <a:buNone/>
                </a:pPr>
                <a14:m>
                  <m:oMathPara xmlns:m="http://schemas.openxmlformats.org/officeDocument/2006/math">
                    <m:oMathParaPr>
                      <m:jc m:val="centerGroup"/>
                    </m:oMathParaPr>
                    <m:oMath xmlns:m="http://schemas.openxmlformats.org/officeDocument/2006/math">
                      <m:r>
                        <a:rPr lang="en-GB" i="1">
                          <a:solidFill>
                            <a:schemeClr val="tx1"/>
                          </a:solidFill>
                          <a:latin typeface="Cambria Math"/>
                          <a:ea typeface="ヒラギノ角ゴ Pro W3"/>
                          <a:cs typeface="Geneva" pitchFamily="34" charset="0"/>
                        </a:rPr>
                        <m:t>𝑃</m:t>
                      </m:r>
                      <m:r>
                        <a:rPr lang="en-US" i="1">
                          <a:solidFill>
                            <a:schemeClr val="tx1"/>
                          </a:solidFill>
                          <a:latin typeface="Cambria Math"/>
                          <a:ea typeface="ヒラギノ角ゴ Pro W3"/>
                          <a:cs typeface="Geneva" pitchFamily="34" charset="0"/>
                        </a:rPr>
                        <m:t>𝑉</m:t>
                      </m:r>
                      <m:r>
                        <a:rPr lang="en-GB" i="1">
                          <a:solidFill>
                            <a:schemeClr val="tx1"/>
                          </a:solidFill>
                          <a:latin typeface="Cambria Math"/>
                          <a:ea typeface="ヒラギノ角ゴ Pro W3"/>
                          <a:cs typeface="Geneva" pitchFamily="34" charset="0"/>
                        </a:rPr>
                        <m:t>=</m:t>
                      </m:r>
                      <m:r>
                        <a:rPr lang="en-GB" b="1" i="1">
                          <a:solidFill>
                            <a:schemeClr val="tx1"/>
                          </a:solidFill>
                          <a:latin typeface="Cambria Math"/>
                          <a:ea typeface="Cambria Math"/>
                          <a:cs typeface="Geneva" pitchFamily="34" charset="0"/>
                        </a:rPr>
                        <m:t>𝑫𝑭</m:t>
                      </m:r>
                      <m:d>
                        <m:dPr>
                          <m:begChr m:val="["/>
                          <m:endChr m:val="]"/>
                          <m:ctrlPr>
                            <a:rPr lang="en-GB" i="1">
                              <a:solidFill>
                                <a:schemeClr val="tx1"/>
                              </a:solidFill>
                              <a:latin typeface="Cambria Math" panose="02040503050406030204" pitchFamily="18" charset="0"/>
                            </a:rPr>
                          </m:ctrlPr>
                        </m:dPr>
                        <m:e>
                          <m:r>
                            <a:rPr lang="en-GB" i="1">
                              <a:solidFill>
                                <a:schemeClr val="tx1"/>
                              </a:solidFill>
                              <a:latin typeface="Cambria Math"/>
                            </a:rPr>
                            <m:t>𝐹𝑁</m:t>
                          </m:r>
                          <m:d>
                            <m:dPr>
                              <m:ctrlPr>
                                <a:rPr lang="en-GB" i="1">
                                  <a:solidFill>
                                    <a:schemeClr val="tx1"/>
                                  </a:solidFill>
                                  <a:latin typeface="Cambria Math" panose="02040503050406030204" pitchFamily="18" charset="0"/>
                                </a:rPr>
                              </m:ctrlPr>
                            </m:dPr>
                            <m:e>
                              <m:sSub>
                                <m:sSubPr>
                                  <m:ctrlPr>
                                    <a:rPr lang="en-GB" i="1">
                                      <a:solidFill>
                                        <a:schemeClr val="tx1"/>
                                      </a:solidFill>
                                      <a:latin typeface="Cambria Math" panose="02040503050406030204" pitchFamily="18" charset="0"/>
                                    </a:rPr>
                                  </m:ctrlPr>
                                </m:sSubPr>
                                <m:e>
                                  <m:r>
                                    <a:rPr lang="en-GB" i="1">
                                      <a:solidFill>
                                        <a:schemeClr val="tx1"/>
                                      </a:solidFill>
                                      <a:latin typeface="Cambria Math"/>
                                    </a:rPr>
                                    <m:t>𝑑</m:t>
                                  </m:r>
                                </m:e>
                                <m:sub>
                                  <m:r>
                                    <a:rPr lang="en-GB" i="1">
                                      <a:solidFill>
                                        <a:schemeClr val="tx1"/>
                                      </a:solidFill>
                                      <a:latin typeface="Cambria Math"/>
                                    </a:rPr>
                                    <m:t>1</m:t>
                                  </m:r>
                                </m:sub>
                              </m:sSub>
                            </m:e>
                          </m:d>
                          <m:r>
                            <a:rPr lang="en-GB" i="1">
                              <a:solidFill>
                                <a:schemeClr val="tx1"/>
                              </a:solidFill>
                              <a:latin typeface="Cambria Math"/>
                            </a:rPr>
                            <m:t>−</m:t>
                          </m:r>
                          <m:r>
                            <a:rPr lang="en-GB" i="1">
                              <a:solidFill>
                                <a:schemeClr val="tx1"/>
                              </a:solidFill>
                              <a:latin typeface="Cambria Math"/>
                            </a:rPr>
                            <m:t>𝑋𝑁</m:t>
                          </m:r>
                          <m:d>
                            <m:dPr>
                              <m:ctrlPr>
                                <a:rPr lang="en-GB" i="1">
                                  <a:solidFill>
                                    <a:schemeClr val="tx1"/>
                                  </a:solidFill>
                                  <a:latin typeface="Cambria Math" panose="02040503050406030204" pitchFamily="18" charset="0"/>
                                </a:rPr>
                              </m:ctrlPr>
                            </m:dPr>
                            <m:e>
                              <m:sSub>
                                <m:sSubPr>
                                  <m:ctrlPr>
                                    <a:rPr lang="en-GB" i="1">
                                      <a:solidFill>
                                        <a:schemeClr val="tx1"/>
                                      </a:solidFill>
                                      <a:latin typeface="Cambria Math" panose="02040503050406030204" pitchFamily="18" charset="0"/>
                                    </a:rPr>
                                  </m:ctrlPr>
                                </m:sSubPr>
                                <m:e>
                                  <m:r>
                                    <a:rPr lang="en-GB" i="1">
                                      <a:solidFill>
                                        <a:schemeClr val="tx1"/>
                                      </a:solidFill>
                                      <a:latin typeface="Cambria Math"/>
                                    </a:rPr>
                                    <m:t>𝑑</m:t>
                                  </m:r>
                                </m:e>
                                <m:sub>
                                  <m:r>
                                    <a:rPr lang="en-GB" i="1">
                                      <a:solidFill>
                                        <a:schemeClr val="tx1"/>
                                      </a:solidFill>
                                      <a:latin typeface="Cambria Math"/>
                                    </a:rPr>
                                    <m:t>2</m:t>
                                  </m:r>
                                </m:sub>
                              </m:sSub>
                            </m:e>
                          </m:d>
                        </m:e>
                      </m:d>
                    </m:oMath>
                  </m:oMathPara>
                </a14:m>
                <a:endParaRPr lang="en-GB" dirty="0">
                  <a:solidFill>
                    <a:schemeClr val="tx1"/>
                  </a:solidFill>
                  <a:ea typeface="ヒラギノ角ゴ Pro W3"/>
                  <a:cs typeface="Geneva" pitchFamily="34" charset="0"/>
                </a:endParaRPr>
              </a:p>
              <a:p>
                <a:pPr marL="0" indent="0">
                  <a:lnSpc>
                    <a:spcPct val="100000"/>
                  </a:lnSpc>
                  <a:buNone/>
                </a:pPr>
                <a14:m>
                  <m:oMathPara xmlns:m="http://schemas.openxmlformats.org/officeDocument/2006/math">
                    <m:oMathParaPr>
                      <m:jc m:val="centerGroup"/>
                    </m:oMathParaPr>
                    <m:oMath xmlns:m="http://schemas.openxmlformats.org/officeDocument/2006/math">
                      <m:r>
                        <a:rPr lang="en-US" i="1">
                          <a:solidFill>
                            <a:schemeClr val="tx1"/>
                          </a:solidFill>
                          <a:latin typeface="Cambria Math"/>
                          <a:ea typeface="ヒラギノ角ゴ Pro W3"/>
                          <a:cs typeface="Geneva" pitchFamily="34" charset="0"/>
                        </a:rPr>
                        <m:t>𝑃𝑉</m:t>
                      </m:r>
                      <m:r>
                        <a:rPr lang="en-US" i="1">
                          <a:solidFill>
                            <a:schemeClr val="tx1"/>
                          </a:solidFill>
                          <a:latin typeface="Cambria Math"/>
                          <a:ea typeface="ヒラギノ角ゴ Pro W3"/>
                          <a:cs typeface="Geneva" pitchFamily="34" charset="0"/>
                        </a:rPr>
                        <m:t>=</m:t>
                      </m:r>
                      <m:d>
                        <m:dPr>
                          <m:ctrlPr>
                            <a:rPr lang="en-US" i="1">
                              <a:solidFill>
                                <a:schemeClr val="tx1"/>
                              </a:solidFill>
                              <a:latin typeface="Cambria Math" panose="02040503050406030204" pitchFamily="18" charset="0"/>
                              <a:ea typeface="ヒラギノ角ゴ Pro W3"/>
                              <a:cs typeface="Geneva" pitchFamily="34" charset="0"/>
                            </a:rPr>
                          </m:ctrlPr>
                        </m:dPr>
                        <m:e>
                          <m:r>
                            <a:rPr lang="en-US" i="1">
                              <a:solidFill>
                                <a:schemeClr val="tx1"/>
                              </a:solidFill>
                              <a:latin typeface="Cambria Math"/>
                              <a:ea typeface="ヒラギノ角ゴ Pro W3"/>
                              <a:cs typeface="Geneva" pitchFamily="34" charset="0"/>
                            </a:rPr>
                            <m:t>1−</m:t>
                          </m:r>
                          <m:r>
                            <a:rPr lang="en-US" i="1">
                              <a:solidFill>
                                <a:schemeClr val="tx1"/>
                              </a:solidFill>
                              <a:latin typeface="Cambria Math"/>
                              <a:ea typeface="ヒラギノ角ゴ Pro W3"/>
                              <a:cs typeface="Geneva" pitchFamily="34" charset="0"/>
                            </a:rPr>
                            <m:t>𝑅</m:t>
                          </m:r>
                        </m:e>
                      </m:d>
                      <m:r>
                        <a:rPr lang="en-US" i="1">
                          <a:solidFill>
                            <a:schemeClr val="tx1"/>
                          </a:solidFill>
                          <a:latin typeface="Cambria Math"/>
                          <a:ea typeface="ヒラギノ角ゴ Pro W3"/>
                          <a:cs typeface="Geneva" pitchFamily="34" charset="0"/>
                        </a:rPr>
                        <m:t>∗</m:t>
                      </m:r>
                      <m:nary>
                        <m:naryPr>
                          <m:limLoc m:val="undOvr"/>
                          <m:ctrlPr>
                            <a:rPr lang="en-US" i="1">
                              <a:solidFill>
                                <a:schemeClr val="tx1"/>
                              </a:solidFill>
                              <a:latin typeface="Cambria Math" panose="02040503050406030204" pitchFamily="18" charset="0"/>
                            </a:rPr>
                          </m:ctrlPr>
                        </m:naryPr>
                        <m:sub>
                          <m:r>
                            <m:rPr>
                              <m:brk m:alnAt="24"/>
                            </m:rPr>
                            <a:rPr lang="en-US" i="1">
                              <a:solidFill>
                                <a:schemeClr val="tx1"/>
                              </a:solidFill>
                              <a:latin typeface="Cambria Math"/>
                            </a:rPr>
                            <m:t>0</m:t>
                          </m:r>
                        </m:sub>
                        <m:sup>
                          <m:r>
                            <a:rPr lang="en-US" i="1">
                              <a:solidFill>
                                <a:schemeClr val="tx1"/>
                              </a:solidFill>
                              <a:latin typeface="Cambria Math"/>
                            </a:rPr>
                            <m:t>𝑇</m:t>
                          </m:r>
                        </m:sup>
                        <m:e>
                          <m:r>
                            <a:rPr lang="en-US" b="1" i="1">
                              <a:solidFill>
                                <a:schemeClr val="tx1"/>
                              </a:solidFill>
                              <a:latin typeface="Cambria Math"/>
                            </a:rPr>
                            <m:t>𝑫𝑭</m:t>
                          </m:r>
                          <m:d>
                            <m:dPr>
                              <m:ctrlPr>
                                <a:rPr lang="en-US" b="1" i="1">
                                  <a:solidFill>
                                    <a:schemeClr val="tx1"/>
                                  </a:solidFill>
                                  <a:latin typeface="Cambria Math" panose="02040503050406030204" pitchFamily="18" charset="0"/>
                                </a:rPr>
                              </m:ctrlPr>
                            </m:dPr>
                            <m:e>
                              <m:r>
                                <a:rPr lang="en-US" b="1" i="1">
                                  <a:solidFill>
                                    <a:schemeClr val="tx1"/>
                                  </a:solidFill>
                                  <a:latin typeface="Cambria Math"/>
                                </a:rPr>
                                <m:t>𝒕</m:t>
                              </m:r>
                            </m:e>
                          </m:d>
                          <m:r>
                            <a:rPr lang="en-US" i="1">
                              <a:solidFill>
                                <a:schemeClr val="tx1"/>
                              </a:solidFill>
                              <a:latin typeface="Cambria Math"/>
                            </a:rPr>
                            <m:t>𝑑𝑃</m:t>
                          </m:r>
                          <m:d>
                            <m:dPr>
                              <m:ctrlPr>
                                <a:rPr lang="en-US" i="1">
                                  <a:solidFill>
                                    <a:schemeClr val="tx1"/>
                                  </a:solidFill>
                                  <a:latin typeface="Cambria Math" panose="02040503050406030204" pitchFamily="18" charset="0"/>
                                </a:rPr>
                              </m:ctrlPr>
                            </m:dPr>
                            <m:e>
                              <m:r>
                                <a:rPr lang="en-US" i="1">
                                  <a:solidFill>
                                    <a:schemeClr val="tx1"/>
                                  </a:solidFill>
                                  <a:latin typeface="Cambria Math"/>
                                </a:rPr>
                                <m:t>𝑡</m:t>
                              </m:r>
                            </m:e>
                          </m:d>
                          <m:r>
                            <a:rPr lang="en-US" i="1">
                              <a:solidFill>
                                <a:schemeClr val="tx1"/>
                              </a:solidFill>
                              <a:latin typeface="Cambria Math"/>
                            </a:rPr>
                            <m:t>−</m:t>
                          </m:r>
                          <m:r>
                            <a:rPr lang="en-US" i="1">
                              <a:solidFill>
                                <a:schemeClr val="tx1"/>
                              </a:solidFill>
                              <a:latin typeface="Cambria Math"/>
                            </a:rPr>
                            <m:t>𝑆</m:t>
                          </m:r>
                          <m:nary>
                            <m:naryPr>
                              <m:chr m:val="∑"/>
                              <m:ctrlPr>
                                <a:rPr lang="en-US" i="1">
                                  <a:solidFill>
                                    <a:schemeClr val="tx1"/>
                                  </a:solidFill>
                                  <a:latin typeface="Cambria Math" panose="02040503050406030204" pitchFamily="18" charset="0"/>
                                </a:rPr>
                              </m:ctrlPr>
                            </m:naryPr>
                            <m:sub>
                              <m:r>
                                <m:rPr>
                                  <m:brk m:alnAt="23"/>
                                </m:rPr>
                                <a:rPr lang="en-US" i="1">
                                  <a:solidFill>
                                    <a:schemeClr val="tx1"/>
                                  </a:solidFill>
                                  <a:latin typeface="Cambria Math"/>
                                </a:rPr>
                                <m:t>𝑖</m:t>
                              </m:r>
                              <m:r>
                                <a:rPr lang="en-US" i="1">
                                  <a:solidFill>
                                    <a:schemeClr val="tx1"/>
                                  </a:solidFill>
                                  <a:latin typeface="Cambria Math"/>
                                </a:rPr>
                                <m:t>=0</m:t>
                              </m:r>
                            </m:sub>
                            <m:sup>
                              <m:r>
                                <a:rPr lang="en-US" i="1">
                                  <a:solidFill>
                                    <a:schemeClr val="tx1"/>
                                  </a:solidFill>
                                  <a:latin typeface="Cambria Math"/>
                                </a:rPr>
                                <m:t>𝑁</m:t>
                              </m:r>
                            </m:sup>
                            <m:e>
                              <m:sSub>
                                <m:sSubPr>
                                  <m:ctrlPr>
                                    <a:rPr lang="en-US" i="1">
                                      <a:solidFill>
                                        <a:schemeClr val="tx1"/>
                                      </a:solidFill>
                                      <a:latin typeface="Cambria Math" panose="02040503050406030204" pitchFamily="18" charset="0"/>
                                    </a:rPr>
                                  </m:ctrlPr>
                                </m:sSubPr>
                                <m:e>
                                  <m:r>
                                    <a:rPr lang="en-US" i="1">
                                      <a:solidFill>
                                        <a:schemeClr val="tx1"/>
                                      </a:solidFill>
                                      <a:latin typeface="Cambria Math"/>
                                    </a:rPr>
                                    <m:t>𝜏</m:t>
                                  </m:r>
                                </m:e>
                                <m:sub>
                                  <m:r>
                                    <a:rPr lang="en-US" i="1">
                                      <a:solidFill>
                                        <a:schemeClr val="tx1"/>
                                      </a:solidFill>
                                      <a:latin typeface="Cambria Math"/>
                                    </a:rPr>
                                    <m:t>𝑖</m:t>
                                  </m:r>
                                </m:sub>
                              </m:sSub>
                              <m:r>
                                <a:rPr lang="en-US" b="1" i="1">
                                  <a:solidFill>
                                    <a:schemeClr val="tx1"/>
                                  </a:solidFill>
                                  <a:latin typeface="Cambria Math"/>
                                </a:rPr>
                                <m:t>𝑫</m:t>
                              </m:r>
                              <m:sSub>
                                <m:sSubPr>
                                  <m:ctrlPr>
                                    <a:rPr lang="en-US" b="1" i="1">
                                      <a:solidFill>
                                        <a:schemeClr val="tx1"/>
                                      </a:solidFill>
                                      <a:latin typeface="Cambria Math" panose="02040503050406030204" pitchFamily="18" charset="0"/>
                                    </a:rPr>
                                  </m:ctrlPr>
                                </m:sSubPr>
                                <m:e>
                                  <m:r>
                                    <a:rPr lang="en-US" b="1" i="1">
                                      <a:solidFill>
                                        <a:schemeClr val="tx1"/>
                                      </a:solidFill>
                                      <a:latin typeface="Cambria Math"/>
                                    </a:rPr>
                                    <m:t>𝑭</m:t>
                                  </m:r>
                                </m:e>
                                <m:sub>
                                  <m:r>
                                    <a:rPr lang="en-US" b="1" i="1">
                                      <a:solidFill>
                                        <a:schemeClr val="tx1"/>
                                      </a:solidFill>
                                      <a:latin typeface="Cambria Math"/>
                                    </a:rPr>
                                    <m:t>𝒊</m:t>
                                  </m:r>
                                </m:sub>
                              </m:sSub>
                              <m:r>
                                <a:rPr lang="en-US" i="1">
                                  <a:solidFill>
                                    <a:schemeClr val="tx1"/>
                                  </a:solidFill>
                                  <a:latin typeface="Cambria Math"/>
                                </a:rPr>
                                <m:t>∗(1−</m:t>
                              </m:r>
                              <m:r>
                                <a:rPr lang="en-US" i="1">
                                  <a:solidFill>
                                    <a:schemeClr val="tx1"/>
                                  </a:solidFill>
                                  <a:latin typeface="Cambria Math"/>
                                </a:rPr>
                                <m:t>𝑃</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a:rPr>
                                        <m:t>𝑡</m:t>
                                      </m:r>
                                    </m:e>
                                    <m:sub>
                                      <m:r>
                                        <a:rPr lang="en-US" i="1">
                                          <a:solidFill>
                                            <a:schemeClr val="tx1"/>
                                          </a:solidFill>
                                          <a:latin typeface="Cambria Math"/>
                                        </a:rPr>
                                        <m:t>𝑖</m:t>
                                      </m:r>
                                    </m:sub>
                                  </m:sSub>
                                </m:e>
                              </m:d>
                              <m:r>
                                <a:rPr lang="en-US" i="1">
                                  <a:solidFill>
                                    <a:schemeClr val="tx1"/>
                                  </a:solidFill>
                                  <a:latin typeface="Cambria Math"/>
                                </a:rPr>
                                <m:t>)</m:t>
                              </m:r>
                            </m:e>
                          </m:nary>
                        </m:e>
                      </m:nary>
                    </m:oMath>
                  </m:oMathPara>
                </a14:m>
                <a:endParaRPr lang="en-GB" dirty="0">
                  <a:solidFill>
                    <a:schemeClr val="tx1"/>
                  </a:solidFill>
                  <a:ea typeface="ヒラギノ角ゴ Pro W3"/>
                  <a:cs typeface="Geneva" pitchFamily="34" charset="0"/>
                </a:endParaRPr>
              </a:p>
              <a:p>
                <a:pPr marL="0" indent="0" algn="ctr">
                  <a:lnSpc>
                    <a:spcPct val="100000"/>
                  </a:lnSpc>
                  <a:buNone/>
                </a:pPr>
                <a:endParaRPr lang="en-US" sz="1400" dirty="0">
                  <a:solidFill>
                    <a:schemeClr val="tx1"/>
                  </a:solidFill>
                  <a:latin typeface="+mn-lt"/>
                  <a:ea typeface="ヒラギノ角ゴ Pro W3"/>
                  <a:cs typeface="Geneva" pitchFamily="34" charset="0"/>
                </a:endParaRPr>
              </a:p>
              <a:p>
                <a:pPr marL="0" indent="0" algn="ctr">
                  <a:buNone/>
                </a:pPr>
                <a:endParaRPr lang="en-US" sz="1400" dirty="0">
                  <a:solidFill>
                    <a:schemeClr val="tx1"/>
                  </a:solidFill>
                  <a:latin typeface="+mn-lt"/>
                  <a:ea typeface="ヒラギノ角ゴ Pro W3"/>
                  <a:cs typeface="Geneva" pitchFamily="34" charset="0"/>
                </a:endParaRPr>
              </a:p>
              <a:p>
                <a:pPr marL="0" indent="0" algn="ctr">
                  <a:lnSpc>
                    <a:spcPct val="100000"/>
                  </a:lnSpc>
                  <a:buNone/>
                </a:pPr>
                <a:endParaRPr lang="en-US" dirty="0">
                  <a:solidFill>
                    <a:schemeClr val="tx1"/>
                  </a:solidFill>
                  <a:latin typeface="+mn-lt"/>
                  <a:ea typeface="ヒラギノ角ゴ Pro W3"/>
                  <a:cs typeface="Geneva" pitchFamily="34" charset="0"/>
                </a:endParaRPr>
              </a:p>
            </p:txBody>
          </p:sp>
        </mc:Choice>
        <mc:Fallback xmlns="">
          <p:sp>
            <p:nvSpPr>
              <p:cNvPr id="10" name="Content Placeholder 2"/>
              <p:cNvSpPr>
                <a:spLocks noGrp="1" noRot="1" noChangeAspect="1" noMove="1" noResize="1" noEditPoints="1" noAdjustHandles="1" noChangeArrowheads="1" noChangeShapeType="1" noTextEdit="1"/>
              </p:cNvSpPr>
              <p:nvPr>
                <p:ph idx="4294967295"/>
              </p:nvPr>
            </p:nvSpPr>
            <p:spPr>
              <a:xfrm>
                <a:off x="4470400" y="1112837"/>
                <a:ext cx="3971925" cy="2057400"/>
              </a:xfrm>
              <a:prstGeom prst="rect">
                <a:avLst/>
              </a:prstGeom>
              <a:blipFill rotWithShape="1">
                <a:blip r:embed="rId6"/>
                <a:stretch>
                  <a:fillRect t="-4748"/>
                </a:stretch>
              </a:blipFill>
            </p:spPr>
            <p:txBody>
              <a:bodyPr/>
              <a:lstStyle/>
              <a:p>
                <a:r>
                  <a:rPr lang="en-US">
                    <a:noFill/>
                  </a:rPr>
                  <a:t> </a:t>
                </a:r>
              </a:p>
            </p:txBody>
          </p:sp>
        </mc:Fallback>
      </mc:AlternateContent>
      <p:sp>
        <p:nvSpPr>
          <p:cNvPr id="11" name="Content Placeholder 2"/>
          <p:cNvSpPr>
            <a:spLocks noGrp="1"/>
          </p:cNvSpPr>
          <p:nvPr>
            <p:ph idx="4294967295"/>
          </p:nvPr>
        </p:nvSpPr>
        <p:spPr>
          <a:xfrm>
            <a:off x="1034383" y="1112837"/>
            <a:ext cx="2520696" cy="457200"/>
          </a:xfrm>
          <a:prstGeom prst="rect">
            <a:avLst/>
          </a:prstGeom>
        </p:spPr>
        <p:txBody>
          <a:bodyPr lIns="0" tIns="0" rIns="0" bIns="0">
            <a:normAutofit/>
          </a:bodyPr>
          <a:lstStyle/>
          <a:p>
            <a:pPr marL="0" indent="0" algn="ctr">
              <a:lnSpc>
                <a:spcPct val="100000"/>
              </a:lnSpc>
              <a:buNone/>
            </a:pPr>
            <a:r>
              <a:rPr lang="en-US" sz="1400" b="1" dirty="0" smtClean="0">
                <a:solidFill>
                  <a:schemeClr val="accent1"/>
                </a:solidFill>
                <a:latin typeface="+mj-lt"/>
                <a:ea typeface="ヒラギノ角ゴ Pro W3"/>
                <a:cs typeface="Geneva" pitchFamily="34" charset="0"/>
              </a:rPr>
              <a:t>1. Observe Market Behavior</a:t>
            </a:r>
            <a:endParaRPr lang="en-US" sz="1400" dirty="0">
              <a:solidFill>
                <a:schemeClr val="tx1"/>
              </a:solidFill>
              <a:latin typeface="+mn-lt"/>
              <a:ea typeface="ヒラギノ角ゴ Pro W3"/>
              <a:cs typeface="Geneva" pitchFamily="34" charset="0"/>
            </a:endParaRPr>
          </a:p>
          <a:p>
            <a:pPr marL="0" indent="0" algn="ctr">
              <a:buNone/>
            </a:pPr>
            <a:endParaRPr lang="en-US" sz="1400" dirty="0">
              <a:solidFill>
                <a:schemeClr val="tx1"/>
              </a:solidFill>
              <a:latin typeface="+mn-lt"/>
              <a:ea typeface="ヒラギノ角ゴ Pro W3"/>
              <a:cs typeface="Geneva" pitchFamily="34" charset="0"/>
            </a:endParaRPr>
          </a:p>
          <a:p>
            <a:pPr marL="0" indent="0" algn="ctr">
              <a:lnSpc>
                <a:spcPct val="100000"/>
              </a:lnSpc>
              <a:buNone/>
            </a:pPr>
            <a:endParaRPr lang="en-US" dirty="0">
              <a:solidFill>
                <a:schemeClr val="tx1"/>
              </a:solidFill>
              <a:latin typeface="+mn-lt"/>
              <a:ea typeface="ヒラギノ角ゴ Pro W3"/>
              <a:cs typeface="Geneva" pitchFamily="34" charset="0"/>
            </a:endParaRP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662" y="1493836"/>
            <a:ext cx="3386138" cy="1821561"/>
          </a:xfrm>
          <a:prstGeom prst="rect">
            <a:avLst/>
          </a:prstGeom>
        </p:spPr>
      </p:pic>
      <p:sp>
        <p:nvSpPr>
          <p:cNvPr id="3" name="Rectangle 2"/>
          <p:cNvSpPr/>
          <p:nvPr/>
        </p:nvSpPr>
        <p:spPr>
          <a:xfrm>
            <a:off x="261558" y="626263"/>
            <a:ext cx="2133918" cy="369332"/>
          </a:xfrm>
          <a:prstGeom prst="rect">
            <a:avLst/>
          </a:prstGeom>
        </p:spPr>
        <p:txBody>
          <a:bodyPr wrap="none">
            <a:spAutoFit/>
          </a:bodyPr>
          <a:lstStyle/>
          <a:p>
            <a:r>
              <a:rPr lang="en-US" b="1" smtClean="0">
                <a:solidFill>
                  <a:schemeClr val="accent1"/>
                </a:solidFill>
                <a:ea typeface="ヒラギノ角ゴ Pro W3"/>
                <a:cs typeface="Geneva" pitchFamily="34" charset="0"/>
              </a:rPr>
              <a:t>How do we work?</a:t>
            </a:r>
            <a:endParaRPr lang="en-US" b="1" dirty="0">
              <a:solidFill>
                <a:schemeClr val="accent1"/>
              </a:solidFill>
              <a:ea typeface="ヒラギノ角ゴ Pro W3"/>
              <a:cs typeface="Geneva" pitchFamily="34" charset="0"/>
            </a:endParaRPr>
          </a:p>
        </p:txBody>
      </p:sp>
      <p:sp>
        <p:nvSpPr>
          <p:cNvPr id="4" name="Oval 3"/>
          <p:cNvSpPr/>
          <p:nvPr/>
        </p:nvSpPr>
        <p:spPr>
          <a:xfrm>
            <a:off x="82296" y="923544"/>
            <a:ext cx="4453128" cy="27157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02047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of financial products</a:t>
            </a:r>
            <a:br>
              <a:rPr lang="en-US" dirty="0"/>
            </a:br>
            <a:endParaRPr lang="en-US" dirty="0"/>
          </a:p>
        </p:txBody>
      </p:sp>
      <p:sp>
        <p:nvSpPr>
          <p:cNvPr id="3" name="Content Placeholder 2"/>
          <p:cNvSpPr>
            <a:spLocks noGrp="1"/>
          </p:cNvSpPr>
          <p:nvPr>
            <p:ph idx="4294967295"/>
          </p:nvPr>
        </p:nvSpPr>
        <p:spPr>
          <a:xfrm>
            <a:off x="457200" y="1600200"/>
            <a:ext cx="4101084" cy="4525963"/>
          </a:xfrm>
          <a:prstGeom prst="rect">
            <a:avLst/>
          </a:prstGeom>
        </p:spPr>
        <p:txBody>
          <a:bodyPr/>
          <a:lstStyle/>
          <a:p>
            <a:pPr lvl="1"/>
            <a:r>
              <a:rPr lang="en-US" dirty="0" smtClean="0"/>
              <a:t>Types of derivatives</a:t>
            </a:r>
            <a:endParaRPr lang="en-US" dirty="0"/>
          </a:p>
          <a:p>
            <a:pPr lvl="1"/>
            <a:r>
              <a:rPr lang="en-US" dirty="0" smtClean="0"/>
              <a:t>Understand risk, XVA, etc.</a:t>
            </a:r>
          </a:p>
          <a:p>
            <a:pPr lvl="1"/>
            <a:r>
              <a:rPr lang="en-US" dirty="0"/>
              <a:t>Problem </a:t>
            </a:r>
            <a:r>
              <a:rPr lang="en-US" dirty="0" smtClean="0"/>
              <a:t>definition</a:t>
            </a:r>
          </a:p>
          <a:p>
            <a:pPr lvl="1"/>
            <a:r>
              <a:rPr lang="en-US" dirty="0" smtClean="0"/>
              <a:t>Extending existing models</a:t>
            </a:r>
            <a:endParaRPr lang="en-US" dirty="0"/>
          </a:p>
        </p:txBody>
      </p:sp>
    </p:spTree>
    <p:custDataLst>
      <p:tags r:id="rId1"/>
    </p:custDataLst>
    <p:extLst>
      <p:ext uri="{BB962C8B-B14F-4D97-AF65-F5344CB8AC3E}">
        <p14:creationId xmlns:p14="http://schemas.microsoft.com/office/powerpoint/2010/main" val="1034045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of financial products</a:t>
            </a:r>
            <a:br>
              <a:rPr lang="en-US" dirty="0"/>
            </a:br>
            <a:endParaRPr lang="en-US" dirty="0"/>
          </a:p>
        </p:txBody>
      </p:sp>
      <p:sp>
        <p:nvSpPr>
          <p:cNvPr id="3" name="Content Placeholder 2"/>
          <p:cNvSpPr>
            <a:spLocks noGrp="1"/>
          </p:cNvSpPr>
          <p:nvPr>
            <p:ph idx="4294967295"/>
          </p:nvPr>
        </p:nvSpPr>
        <p:spPr>
          <a:xfrm>
            <a:off x="457200" y="1600200"/>
            <a:ext cx="4101084" cy="4525963"/>
          </a:xfrm>
          <a:prstGeom prst="rect">
            <a:avLst/>
          </a:prstGeom>
        </p:spPr>
        <p:txBody>
          <a:bodyPr/>
          <a:lstStyle/>
          <a:p>
            <a:pPr lvl="1"/>
            <a:r>
              <a:rPr lang="en-US" dirty="0" smtClean="0"/>
              <a:t>Types of derivatives</a:t>
            </a:r>
            <a:endParaRPr lang="en-US" dirty="0"/>
          </a:p>
          <a:p>
            <a:pPr lvl="1"/>
            <a:r>
              <a:rPr lang="en-US" dirty="0" smtClean="0"/>
              <a:t>Understand risk, XVA, etc.</a:t>
            </a:r>
          </a:p>
          <a:p>
            <a:pPr lvl="1"/>
            <a:r>
              <a:rPr lang="en-US" dirty="0"/>
              <a:t>Problem </a:t>
            </a:r>
            <a:r>
              <a:rPr lang="en-US" dirty="0" smtClean="0"/>
              <a:t>definition</a:t>
            </a:r>
          </a:p>
          <a:p>
            <a:pPr lvl="1"/>
            <a:r>
              <a:rPr lang="en-US" dirty="0" smtClean="0"/>
              <a:t>Extending existing models </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4640872" y="1569654"/>
                <a:ext cx="4014216" cy="3693319"/>
              </a:xfrm>
              <a:prstGeom prst="rect">
                <a:avLst/>
              </a:prstGeom>
              <a:noFill/>
            </p:spPr>
            <p:txBody>
              <a:bodyPr wrap="square" rtlCol="0">
                <a:spAutoFit/>
              </a:bodyPr>
              <a:lstStyle/>
              <a:p>
                <a:r>
                  <a:rPr lang="en-US" u="sng" dirty="0" smtClean="0"/>
                  <a:t>Example #1:</a:t>
                </a:r>
              </a:p>
              <a:p>
                <a:endParaRPr lang="en-US" dirty="0" smtClean="0"/>
              </a:p>
              <a:p>
                <a:r>
                  <a:rPr lang="en-US" dirty="0" smtClean="0"/>
                  <a:t>European </a:t>
                </a:r>
                <a:r>
                  <a:rPr lang="en-US" dirty="0"/>
                  <a:t>call </a:t>
                </a:r>
                <a:r>
                  <a:rPr lang="en-US" dirty="0" smtClean="0"/>
                  <a:t>option:</a:t>
                </a:r>
              </a:p>
              <a:p>
                <a:pPr marL="285750" indent="-285750">
                  <a:buFont typeface="Arial" panose="020B0604020202020204" pitchFamily="34" charset="0"/>
                  <a:buChar char="•"/>
                </a:pPr>
                <a:r>
                  <a:rPr lang="en-US" dirty="0" smtClean="0"/>
                  <a:t>Maturity: </a:t>
                </a:r>
                <a14:m>
                  <m:oMath xmlns:m="http://schemas.openxmlformats.org/officeDocument/2006/math">
                    <m:r>
                      <a:rPr lang="en-US" b="0" i="1" smtClean="0">
                        <a:latin typeface="Cambria Math"/>
                        <a:ea typeface="Cambria Math" panose="02040503050406030204" pitchFamily="18" charset="0"/>
                      </a:rPr>
                      <m:t>𝑇</m:t>
                    </m:r>
                  </m:oMath>
                </a14:m>
                <a:endParaRPr lang="en-US" dirty="0"/>
              </a:p>
              <a:p>
                <a:pPr marL="285750" indent="-285750">
                  <a:buFont typeface="Arial" panose="020B0604020202020204" pitchFamily="34" charset="0"/>
                  <a:buChar char="•"/>
                </a:pPr>
                <a:r>
                  <a:rPr lang="en-US" dirty="0" smtClean="0"/>
                  <a:t>Current </a:t>
                </a:r>
                <a:r>
                  <a:rPr lang="en-US" dirty="0"/>
                  <a:t>price of the underlying stock</a:t>
                </a:r>
                <a:r>
                  <a:rPr lang="en-US" dirty="0" smtClean="0"/>
                  <a:t>: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a:ea typeface="Cambria Math" panose="02040503050406030204" pitchFamily="18" charset="0"/>
                          </a:rPr>
                          <m:t>𝑆</m:t>
                        </m:r>
                      </m:e>
                      <m:sub>
                        <m:r>
                          <a:rPr lang="en-US" b="0" i="1" smtClean="0">
                            <a:latin typeface="Cambria Math"/>
                            <a:ea typeface="Cambria Math" panose="02040503050406030204" pitchFamily="18" charset="0"/>
                          </a:rPr>
                          <m:t>0</m:t>
                        </m:r>
                      </m:sub>
                    </m:sSub>
                  </m:oMath>
                </a14:m>
                <a:endParaRPr lang="en-US" dirty="0"/>
              </a:p>
              <a:p>
                <a:pPr marL="285750" indent="-285750">
                  <a:buFont typeface="Arial" panose="020B0604020202020204" pitchFamily="34" charset="0"/>
                  <a:buChar char="•"/>
                </a:pPr>
                <a:r>
                  <a:rPr lang="en-US" dirty="0" smtClean="0"/>
                  <a:t>Volatility </a:t>
                </a:r>
                <a:r>
                  <a:rPr lang="en-US" dirty="0"/>
                  <a:t>of the underlying stock</a:t>
                </a:r>
                <a:r>
                  <a:rPr lang="en-US" dirty="0" smtClean="0"/>
                  <a:t>: </a:t>
                </a:r>
                <a14:m>
                  <m:oMath xmlns:m="http://schemas.openxmlformats.org/officeDocument/2006/math">
                    <m:r>
                      <a:rPr lang="en-US" b="0" i="1" smtClean="0">
                        <a:latin typeface="Cambria Math"/>
                        <a:ea typeface="Cambria Math" panose="02040503050406030204" pitchFamily="18" charset="0"/>
                      </a:rPr>
                      <m:t>𝜎</m:t>
                    </m:r>
                  </m:oMath>
                </a14:m>
                <a:r>
                  <a:rPr lang="en-US" dirty="0" smtClean="0"/>
                  <a:t> </a:t>
                </a:r>
                <a:endParaRPr lang="en-US" dirty="0"/>
              </a:p>
              <a:p>
                <a:pPr marL="285750" indent="-285750">
                  <a:buFont typeface="Arial" panose="020B0604020202020204" pitchFamily="34" charset="0"/>
                  <a:buChar char="•"/>
                </a:pPr>
                <a:r>
                  <a:rPr lang="en-US" dirty="0" smtClean="0"/>
                  <a:t>Strike </a:t>
                </a:r>
                <a:r>
                  <a:rPr lang="en-US" dirty="0"/>
                  <a:t>price of the option</a:t>
                </a:r>
                <a:r>
                  <a:rPr lang="en-US" dirty="0" smtClean="0"/>
                  <a:t>: </a:t>
                </a:r>
                <a14:m>
                  <m:oMath xmlns:m="http://schemas.openxmlformats.org/officeDocument/2006/math">
                    <m:r>
                      <m:rPr>
                        <m:sty m:val="p"/>
                      </m:rPr>
                      <a:rPr lang="en-US" b="0" i="0" smtClean="0">
                        <a:latin typeface="Cambria Math"/>
                        <a:ea typeface="Cambria Math" panose="02040503050406030204" pitchFamily="18" charset="0"/>
                      </a:rPr>
                      <m:t>K</m:t>
                    </m:r>
                  </m:oMath>
                </a14:m>
                <a:endParaRPr lang="en-US" dirty="0"/>
              </a:p>
              <a:p>
                <a:pPr marL="285750" indent="-285750">
                  <a:buFont typeface="Arial" panose="020B0604020202020204" pitchFamily="34" charset="0"/>
                  <a:buChar char="•"/>
                </a:pPr>
                <a:r>
                  <a:rPr lang="en-US" dirty="0" smtClean="0"/>
                  <a:t>Payoff </a:t>
                </a:r>
                <a:r>
                  <a:rPr lang="en-US" dirty="0"/>
                  <a:t>=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a:ea typeface="Cambria Math" panose="02040503050406030204" pitchFamily="18" charset="0"/>
                              </a:rPr>
                              <m:t>𝑆</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a:ea typeface="Cambria Math" panose="02040503050406030204" pitchFamily="18" charset="0"/>
                                  </a:rPr>
                                  <m:t>𝑇</m:t>
                                </m:r>
                              </m:e>
                            </m:d>
                            <m:r>
                              <a:rPr lang="en-US" b="0" i="1" smtClean="0">
                                <a:latin typeface="Cambria Math"/>
                                <a:ea typeface="Cambria Math" panose="02040503050406030204" pitchFamily="18" charset="0"/>
                              </a:rPr>
                              <m:t>−</m:t>
                            </m:r>
                            <m:r>
                              <a:rPr lang="en-US" b="0" i="1" smtClean="0">
                                <a:latin typeface="Cambria Math"/>
                                <a:ea typeface="Cambria Math" panose="02040503050406030204" pitchFamily="18" charset="0"/>
                              </a:rPr>
                              <m:t>𝐾</m:t>
                            </m:r>
                          </m:e>
                        </m:d>
                      </m:e>
                      <m:sup>
                        <m:r>
                          <a:rPr lang="en-US" b="0" i="1" smtClean="0">
                            <a:latin typeface="Cambria Math"/>
                            <a:ea typeface="Cambria Math" panose="02040503050406030204" pitchFamily="18" charset="0"/>
                          </a:rPr>
                          <m:t>+</m:t>
                        </m:r>
                      </m:sup>
                    </m:sSup>
                  </m:oMath>
                </a14:m>
                <a:endParaRPr lang="en-US" dirty="0"/>
              </a:p>
              <a:p>
                <a:pPr marL="285750" indent="-285750">
                  <a:buFont typeface="Arial" panose="020B0604020202020204" pitchFamily="34" charset="0"/>
                  <a:buChar char="•"/>
                </a:pPr>
                <a14:m>
                  <m:oMath xmlns:m="http://schemas.openxmlformats.org/officeDocument/2006/math">
                    <m:r>
                      <a:rPr lang="en-US" b="0" i="1" smtClean="0">
                        <a:latin typeface="Cambria Math"/>
                        <a:ea typeface="Cambria Math" panose="02040503050406030204" pitchFamily="18" charset="0"/>
                      </a:rPr>
                      <m:t>𝐷𝐹</m:t>
                    </m:r>
                    <m:r>
                      <a:rPr lang="en-US" b="0" i="1" smtClean="0">
                        <a:latin typeface="Cambria Math"/>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a:ea typeface="Cambria Math" panose="02040503050406030204" pitchFamily="18" charset="0"/>
                          </a:rPr>
                          <m:t>𝑒</m:t>
                        </m:r>
                      </m:e>
                      <m:sup>
                        <m:r>
                          <a:rPr lang="en-US" b="0" i="1" smtClean="0">
                            <a:latin typeface="Cambria Math"/>
                            <a:ea typeface="Cambria Math" panose="02040503050406030204" pitchFamily="18" charset="0"/>
                          </a:rPr>
                          <m:t>−</m:t>
                        </m:r>
                        <m:r>
                          <a:rPr lang="en-US" b="0" i="1" smtClean="0">
                            <a:latin typeface="Cambria Math"/>
                            <a:ea typeface="Cambria Math" panose="02040503050406030204" pitchFamily="18" charset="0"/>
                          </a:rPr>
                          <m:t>𝑟𝑇</m:t>
                        </m:r>
                      </m:sup>
                    </m:sSup>
                  </m:oMath>
                </a14:m>
                <a:endParaRPr lang="en-US" dirty="0" smtClean="0"/>
              </a:p>
              <a:p>
                <a:pPr marL="285750" indent="-285750">
                  <a:buFont typeface="Arial" panose="020B0604020202020204" pitchFamily="34" charset="0"/>
                  <a:buChar char="•"/>
                </a:pPr>
                <a:r>
                  <a:rPr lang="en-US" dirty="0" smtClean="0"/>
                  <a:t>No Cash </a:t>
                </a:r>
                <a:r>
                  <a:rPr lang="en-US" dirty="0"/>
                  <a:t>D</a:t>
                </a:r>
                <a:r>
                  <a:rPr lang="en-US" dirty="0" smtClean="0"/>
                  <a:t>ividends</a:t>
                </a:r>
                <a:endParaRPr lang="en-US" dirty="0"/>
              </a:p>
              <a:p>
                <a:endParaRPr lang="en-US" dirty="0" smtClean="0"/>
              </a:p>
              <a:p>
                <a:r>
                  <a:rPr lang="en-US" dirty="0" smtClean="0"/>
                  <a:t>How </a:t>
                </a:r>
                <a:r>
                  <a:rPr lang="en-US" dirty="0"/>
                  <a:t>much is its fair price?</a:t>
                </a:r>
              </a:p>
            </p:txBody>
          </p:sp>
        </mc:Choice>
        <mc:Fallback xmlns="">
          <p:sp>
            <p:nvSpPr>
              <p:cNvPr id="4" name="TextBox 3"/>
              <p:cNvSpPr txBox="1">
                <a:spLocks noRot="1" noChangeAspect="1" noMove="1" noResize="1" noEditPoints="1" noAdjustHandles="1" noChangeArrowheads="1" noChangeShapeType="1" noTextEdit="1"/>
              </p:cNvSpPr>
              <p:nvPr/>
            </p:nvSpPr>
            <p:spPr>
              <a:xfrm>
                <a:off x="4640872" y="1569654"/>
                <a:ext cx="4014216" cy="3693319"/>
              </a:xfrm>
              <a:prstGeom prst="rect">
                <a:avLst/>
              </a:prstGeom>
              <a:blipFill>
                <a:blip r:embed="rId4"/>
                <a:stretch>
                  <a:fillRect l="-1214" t="-825" b="-16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300351" y="3464042"/>
                <a:ext cx="4257934" cy="17089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𝜎</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0</m:t>
                          </m:r>
                        </m:sub>
                      </m:sSub>
                      <m:r>
                        <a:rPr lang="en-US" b="0" i="1" smtClean="0">
                          <a:latin typeface="Cambria Math" panose="02040503050406030204" pitchFamily="18" charset="0"/>
                        </a:rPr>
                        <m:t>𝑁</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𝑟𝑇</m:t>
                          </m:r>
                        </m:sup>
                      </m:sSup>
                      <m:r>
                        <a:rPr lang="en-US" b="0" i="1" smtClean="0">
                          <a:latin typeface="Cambria Math" panose="02040503050406030204" pitchFamily="18" charset="0"/>
                        </a:rPr>
                        <m:t>𝐾𝑁</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e>
                      </m:d>
                    </m:oMath>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𝑙𝑛</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0</m:t>
                                      </m:r>
                                    </m:sub>
                                  </m:sSub>
                                </m:num>
                                <m:den>
                                  <m:r>
                                    <a:rPr lang="en-US" b="0" i="1" smtClean="0">
                                      <a:latin typeface="Cambria Math" panose="02040503050406030204" pitchFamily="18" charset="0"/>
                                    </a:rPr>
                                    <m:t>𝐾</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ea typeface="Cambria Math" panose="02040503050406030204" pitchFamily="18" charset="0"/>
                                    </a:rPr>
                                    <m:t>2</m:t>
                                  </m:r>
                                </m:sup>
                              </m:sSup>
                            </m:e>
                          </m:d>
                          <m:r>
                            <a:rPr lang="en-US" b="0" i="1" smtClean="0">
                              <a:latin typeface="Cambria Math" panose="02040503050406030204" pitchFamily="18" charset="0"/>
                              <a:ea typeface="Cambria Math" panose="02040503050406030204" pitchFamily="18" charset="0"/>
                            </a:rPr>
                            <m:t>𝑇</m:t>
                          </m:r>
                        </m:num>
                        <m:den>
                          <m:r>
                            <a:rPr lang="en-US" b="0" i="1" smtClean="0">
                              <a:latin typeface="Cambria Math" panose="02040503050406030204" pitchFamily="18" charset="0"/>
                              <a:ea typeface="Cambria Math" panose="02040503050406030204" pitchFamily="18" charset="0"/>
                            </a:rPr>
                            <m:t>𝜎</m:t>
                          </m:r>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𝑇</m:t>
                              </m:r>
                            </m:e>
                          </m:rad>
                        </m:den>
                      </m:f>
                    </m:oMath>
                  </m:oMathPara>
                </a14:m>
                <a:r>
                  <a:rPr lang="en-US" b="0" i="1" dirty="0" smtClean="0">
                    <a:latin typeface="Cambria Math" panose="02040503050406030204" pitchFamily="18" charset="0"/>
                  </a:rPr>
                  <a:t/>
                </a:r>
                <a:br>
                  <a:rPr lang="en-US" b="0" i="1" dirty="0" smtClean="0">
                    <a:latin typeface="Cambria Math" panose="02040503050406030204" pitchFamily="18" charset="0"/>
                  </a:rPr>
                </a:br>
                <a:r>
                  <a:rPr lang="en-US" b="0" i="1" dirty="0" smtClean="0">
                    <a:latin typeface="Cambria Math" panose="02040503050406030204" pitchFamily="18" charset="0"/>
                  </a:rPr>
                  <a:t>Nobel Price awarded formula (1997)</a:t>
                </a:r>
                <a14:m>
                  <m:oMath xmlns:m="http://schemas.openxmlformats.org/officeDocument/2006/math">
                    <m:r>
                      <a:rPr lang="en-US" b="0" i="1" smtClean="0">
                        <a:latin typeface="Cambria Math" panose="02040503050406030204" pitchFamily="18" charset="0"/>
                      </a:rPr>
                      <m:t> </m:t>
                    </m:r>
                  </m:oMath>
                </a14:m>
                <a:endParaRPr lang="en-US" b="0" dirty="0" smtClean="0"/>
              </a:p>
              <a:p>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300351" y="3464042"/>
                <a:ext cx="4257934" cy="1708929"/>
              </a:xfrm>
              <a:prstGeom prst="rect">
                <a:avLst/>
              </a:prstGeom>
              <a:blipFill>
                <a:blip r:embed="rId5"/>
                <a:stretch>
                  <a:fillRect l="-853"/>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28529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LAYOUT" val="ppLayoutCustom"/>
</p:tagLst>
</file>

<file path=ppt/tags/tag10.xml><?xml version="1.0" encoding="utf-8"?>
<p:tagLst xmlns:a="http://schemas.openxmlformats.org/drawingml/2006/main" xmlns:r="http://schemas.openxmlformats.org/officeDocument/2006/relationships" xmlns:p="http://schemas.openxmlformats.org/presentationml/2006/main">
  <p:tag name="LAYOUT" val="ppLayoutCustom"/>
</p:tagLst>
</file>

<file path=ppt/tags/tag11.xml><?xml version="1.0" encoding="utf-8"?>
<p:tagLst xmlns:a="http://schemas.openxmlformats.org/drawingml/2006/main" xmlns:r="http://schemas.openxmlformats.org/officeDocument/2006/relationships" xmlns:p="http://schemas.openxmlformats.org/presentationml/2006/main">
  <p:tag name="LAYOUT" val="ppLayoutCustom"/>
</p:tagLst>
</file>

<file path=ppt/tags/tag12.xml><?xml version="1.0" encoding="utf-8"?>
<p:tagLst xmlns:a="http://schemas.openxmlformats.org/drawingml/2006/main" xmlns:r="http://schemas.openxmlformats.org/officeDocument/2006/relationships" xmlns:p="http://schemas.openxmlformats.org/presentationml/2006/main">
  <p:tag name="LAYOUT" val="ppLayoutCustom"/>
</p:tagLst>
</file>

<file path=ppt/tags/tag13.xml><?xml version="1.0" encoding="utf-8"?>
<p:tagLst xmlns:a="http://schemas.openxmlformats.org/drawingml/2006/main" xmlns:r="http://schemas.openxmlformats.org/officeDocument/2006/relationships" xmlns:p="http://schemas.openxmlformats.org/presentationml/2006/main">
  <p:tag name="LAYOUT" val="ppLayoutCustom"/>
</p:tagLst>
</file>

<file path=ppt/tags/tag14.xml><?xml version="1.0" encoding="utf-8"?>
<p:tagLst xmlns:a="http://schemas.openxmlformats.org/drawingml/2006/main" xmlns:r="http://schemas.openxmlformats.org/officeDocument/2006/relationships" xmlns:p="http://schemas.openxmlformats.org/presentationml/2006/main">
  <p:tag name="LAYOUT" val="ppLayoutCustom"/>
</p:tagLst>
</file>

<file path=ppt/tags/tag15.xml><?xml version="1.0" encoding="utf-8"?>
<p:tagLst xmlns:a="http://schemas.openxmlformats.org/drawingml/2006/main" xmlns:r="http://schemas.openxmlformats.org/officeDocument/2006/relationships" xmlns:p="http://schemas.openxmlformats.org/presentationml/2006/main">
  <p:tag name="LAYOUT" val="ppLayoutCustom"/>
</p:tagLst>
</file>

<file path=ppt/tags/tag16.xml><?xml version="1.0" encoding="utf-8"?>
<p:tagLst xmlns:a="http://schemas.openxmlformats.org/drawingml/2006/main" xmlns:r="http://schemas.openxmlformats.org/officeDocument/2006/relationships" xmlns:p="http://schemas.openxmlformats.org/presentationml/2006/main">
  <p:tag name="LAYOUT" val="ppLayoutCustom"/>
</p:tagLst>
</file>

<file path=ppt/tags/tag17.xml><?xml version="1.0" encoding="utf-8"?>
<p:tagLst xmlns:a="http://schemas.openxmlformats.org/drawingml/2006/main" xmlns:r="http://schemas.openxmlformats.org/officeDocument/2006/relationships" xmlns:p="http://schemas.openxmlformats.org/presentationml/2006/main">
  <p:tag name="LAYOUT" val="ppLayoutCustom"/>
</p:tagLst>
</file>

<file path=ppt/tags/tag18.xml><?xml version="1.0" encoding="utf-8"?>
<p:tagLst xmlns:a="http://schemas.openxmlformats.org/drawingml/2006/main" xmlns:r="http://schemas.openxmlformats.org/officeDocument/2006/relationships" xmlns:p="http://schemas.openxmlformats.org/presentationml/2006/main">
  <p:tag name="LAYOUT" val="ppLayoutCustom"/>
</p:tagLst>
</file>

<file path=ppt/tags/tag19.xml><?xml version="1.0" encoding="utf-8"?>
<p:tagLst xmlns:a="http://schemas.openxmlformats.org/drawingml/2006/main" xmlns:r="http://schemas.openxmlformats.org/officeDocument/2006/relationships" xmlns:p="http://schemas.openxmlformats.org/presentationml/2006/main">
  <p:tag name="LAYOUT" val="ppLayoutCustom"/>
</p:tagLst>
</file>

<file path=ppt/tags/tag2.xml><?xml version="1.0" encoding="utf-8"?>
<p:tagLst xmlns:a="http://schemas.openxmlformats.org/drawingml/2006/main" xmlns:r="http://schemas.openxmlformats.org/officeDocument/2006/relationships" xmlns:p="http://schemas.openxmlformats.org/presentationml/2006/main">
  <p:tag name="LAYOUT" val="ppLayoutCustom"/>
</p:tagLst>
</file>

<file path=ppt/tags/tag20.xml><?xml version="1.0" encoding="utf-8"?>
<p:tagLst xmlns:a="http://schemas.openxmlformats.org/drawingml/2006/main" xmlns:r="http://schemas.openxmlformats.org/officeDocument/2006/relationships" xmlns:p="http://schemas.openxmlformats.org/presentationml/2006/main">
  <p:tag name="LAYOUT" val="ppLayoutCustom"/>
</p:tagLst>
</file>

<file path=ppt/tags/tag21.xml><?xml version="1.0" encoding="utf-8"?>
<p:tagLst xmlns:a="http://schemas.openxmlformats.org/drawingml/2006/main" xmlns:r="http://schemas.openxmlformats.org/officeDocument/2006/relationships" xmlns:p="http://schemas.openxmlformats.org/presentationml/2006/main">
  <p:tag name="LAYOUT" val="ppLayoutCustom"/>
</p:tagLst>
</file>

<file path=ppt/tags/tag22.xml><?xml version="1.0" encoding="utf-8"?>
<p:tagLst xmlns:a="http://schemas.openxmlformats.org/drawingml/2006/main" xmlns:r="http://schemas.openxmlformats.org/officeDocument/2006/relationships" xmlns:p="http://schemas.openxmlformats.org/presentationml/2006/main">
  <p:tag name="LAYOUT" val="ppLayoutCustom"/>
</p:tagLst>
</file>

<file path=ppt/tags/tag23.xml><?xml version="1.0" encoding="utf-8"?>
<p:tagLst xmlns:a="http://schemas.openxmlformats.org/drawingml/2006/main" xmlns:r="http://schemas.openxmlformats.org/officeDocument/2006/relationships" xmlns:p="http://schemas.openxmlformats.org/presentationml/2006/main">
  <p:tag name="LAYOUT" val="ppLayoutCustom"/>
</p:tagLst>
</file>

<file path=ppt/tags/tag24.xml><?xml version="1.0" encoding="utf-8"?>
<p:tagLst xmlns:a="http://schemas.openxmlformats.org/drawingml/2006/main" xmlns:r="http://schemas.openxmlformats.org/officeDocument/2006/relationships" xmlns:p="http://schemas.openxmlformats.org/presentationml/2006/main">
  <p:tag name="LAYOUT" val="ppLayoutCustom"/>
</p:tagLst>
</file>

<file path=ppt/tags/tag25.xml><?xml version="1.0" encoding="utf-8"?>
<p:tagLst xmlns:a="http://schemas.openxmlformats.org/drawingml/2006/main" xmlns:r="http://schemas.openxmlformats.org/officeDocument/2006/relationships" xmlns:p="http://schemas.openxmlformats.org/presentationml/2006/main">
  <p:tag name="LAYOUT" val="ppLayoutCustom"/>
</p:tagLst>
</file>

<file path=ppt/tags/tag3.xml><?xml version="1.0" encoding="utf-8"?>
<p:tagLst xmlns:a="http://schemas.openxmlformats.org/drawingml/2006/main" xmlns:r="http://schemas.openxmlformats.org/officeDocument/2006/relationships" xmlns:p="http://schemas.openxmlformats.org/presentationml/2006/main">
  <p:tag name="LAYOUT" val="ppLayoutCustom"/>
</p:tagLst>
</file>

<file path=ppt/tags/tag4.xml><?xml version="1.0" encoding="utf-8"?>
<p:tagLst xmlns:a="http://schemas.openxmlformats.org/drawingml/2006/main" xmlns:r="http://schemas.openxmlformats.org/officeDocument/2006/relationships" xmlns:p="http://schemas.openxmlformats.org/presentationml/2006/main">
  <p:tag name="LAYOUT" val="ppLayoutCustom"/>
</p:tagLst>
</file>

<file path=ppt/tags/tag5.xml><?xml version="1.0" encoding="utf-8"?>
<p:tagLst xmlns:a="http://schemas.openxmlformats.org/drawingml/2006/main" xmlns:r="http://schemas.openxmlformats.org/officeDocument/2006/relationships" xmlns:p="http://schemas.openxmlformats.org/presentationml/2006/main">
  <p:tag name="LAYOUT" val="ppLayoutCustom"/>
</p:tagLst>
</file>

<file path=ppt/tags/tag6.xml><?xml version="1.0" encoding="utf-8"?>
<p:tagLst xmlns:a="http://schemas.openxmlformats.org/drawingml/2006/main" xmlns:r="http://schemas.openxmlformats.org/officeDocument/2006/relationships" xmlns:p="http://schemas.openxmlformats.org/presentationml/2006/main">
  <p:tag name="LAYOUT" val="ppLayoutCustom"/>
</p:tagLst>
</file>

<file path=ppt/tags/tag7.xml><?xml version="1.0" encoding="utf-8"?>
<p:tagLst xmlns:a="http://schemas.openxmlformats.org/drawingml/2006/main" xmlns:r="http://schemas.openxmlformats.org/officeDocument/2006/relationships" xmlns:p="http://schemas.openxmlformats.org/presentationml/2006/main">
  <p:tag name="LAYOUT" val="ppLayoutCustom"/>
</p:tagLst>
</file>

<file path=ppt/tags/tag8.xml><?xml version="1.0" encoding="utf-8"?>
<p:tagLst xmlns:a="http://schemas.openxmlformats.org/drawingml/2006/main" xmlns:r="http://schemas.openxmlformats.org/officeDocument/2006/relationships" xmlns:p="http://schemas.openxmlformats.org/presentationml/2006/main">
  <p:tag name="LAYOUT" val="ppLayoutCustom"/>
</p:tagLst>
</file>

<file path=ppt/tags/tag9.xml><?xml version="1.0" encoding="utf-8"?>
<p:tagLst xmlns:a="http://schemas.openxmlformats.org/drawingml/2006/main" xmlns:r="http://schemas.openxmlformats.org/officeDocument/2006/relationships" xmlns:p="http://schemas.openxmlformats.org/presentationml/2006/main">
  <p:tag name="LAYOUT" val="ppLayoutCustom"/>
</p:tagLst>
</file>

<file path=ppt/theme/theme1.xml><?xml version="1.0" encoding="utf-8"?>
<a:theme xmlns:a="http://schemas.openxmlformats.org/drawingml/2006/main" name="Citi Standard PPT Presentation">
  <a:themeElements>
    <a:clrScheme name="Citi Enterprise">
      <a:dk1>
        <a:srgbClr val="53565A"/>
      </a:dk1>
      <a:lt1>
        <a:srgbClr val="FFFFFF"/>
      </a:lt1>
      <a:dk2>
        <a:srgbClr val="002D72"/>
      </a:dk2>
      <a:lt2>
        <a:srgbClr val="97999B"/>
      </a:lt2>
      <a:accent1>
        <a:srgbClr val="00BDF2"/>
      </a:accent1>
      <a:accent2>
        <a:srgbClr val="FFAA00"/>
      </a:accent2>
      <a:accent3>
        <a:srgbClr val="A05EB5"/>
      </a:accent3>
      <a:accent4>
        <a:srgbClr val="00B0B9"/>
      </a:accent4>
      <a:accent5>
        <a:srgbClr val="84BD00"/>
      </a:accent5>
      <a:accent6>
        <a:srgbClr val="C4D600"/>
      </a:accent6>
      <a:hlink>
        <a:srgbClr val="008CE6"/>
      </a:hlink>
      <a:folHlink>
        <a:srgbClr val="C6007E"/>
      </a:folHlink>
    </a:clrScheme>
    <a:fontScheme name="ICG Fonts">
      <a:majorFont>
        <a:latin typeface="Arial"/>
        <a:ea typeface="STKaiti"/>
        <a:cs typeface=""/>
        <a:font script="Jpan" typeface="MS PGothic"/>
      </a:majorFont>
      <a:minorFont>
        <a:latin typeface="Arial"/>
        <a:ea typeface="STKaiti"/>
        <a:cs typeface=""/>
        <a:font script="Jpan"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8599A6104DC34A9C37FAE2DED8D6E9" ma:contentTypeVersion="0" ma:contentTypeDescription="Create a new document." ma:contentTypeScope="" ma:versionID="19877f96bfaf4df934f35472f40ea0d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XMLData TextToDisplay="RightsWATCHMark">7|CITI-No PII-Public|{00000000-0000-0000-0000-000000000000}</XMLData>
</file>

<file path=customXml/itemProps1.xml><?xml version="1.0" encoding="utf-8"?>
<ds:datastoreItem xmlns:ds="http://schemas.openxmlformats.org/officeDocument/2006/customXml" ds:itemID="{C591711F-C9D8-4108-AEAB-0B57F2E055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D25AE1C-C24E-4A3C-895B-7400F11ACE67}">
  <ds:schemaRefs>
    <ds:schemaRef ds:uri="http://schemas.microsoft.com/sharepoint/v3/contenttype/forms"/>
  </ds:schemaRefs>
</ds:datastoreItem>
</file>

<file path=customXml/itemProps3.xml><?xml version="1.0" encoding="utf-8"?>
<ds:datastoreItem xmlns:ds="http://schemas.openxmlformats.org/officeDocument/2006/customXml" ds:itemID="{F1102801-BF50-40A7-A828-8B3B0C5828C1}">
  <ds:schemaRefs>
    <ds:schemaRef ds:uri="http://purl.org/dc/elements/1.1/"/>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4.xml><?xml version="1.0" encoding="utf-8"?>
<ds:datastoreItem xmlns:ds="http://schemas.openxmlformats.org/officeDocument/2006/customXml" ds:itemID="{10A4EDCA-6E37-430C-992D-BD2EC9A37EA5}">
  <ds:schemaRefs/>
</ds:datastoreItem>
</file>

<file path=docProps/app.xml><?xml version="1.0" encoding="utf-8"?>
<Properties xmlns="http://schemas.openxmlformats.org/officeDocument/2006/extended-properties" xmlns:vt="http://schemas.openxmlformats.org/officeDocument/2006/docPropsVTypes">
  <Template>Citi Standard PPT Presentation</Template>
  <TotalTime>16911</TotalTime>
  <Words>1217</Words>
  <Application>Microsoft Office PowerPoint</Application>
  <PresentationFormat>On-screen Show (4:3)</PresentationFormat>
  <Paragraphs>324</Paragraphs>
  <Slides>25</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Cambria Math</vt:lpstr>
      <vt:lpstr>Geneva</vt:lpstr>
      <vt:lpstr>STKaiti</vt:lpstr>
      <vt:lpstr>Wingdings</vt:lpstr>
      <vt:lpstr>Wingdings 2</vt:lpstr>
      <vt:lpstr>ヒラギノ角ゴ Pro W3</vt:lpstr>
      <vt:lpstr>Citi Standard PPT Presentation</vt:lpstr>
      <vt:lpstr>Applied Mathematics at Citi MQA</vt:lpstr>
      <vt:lpstr>Agenda</vt:lpstr>
      <vt:lpstr>Who is a “Quant”? </vt:lpstr>
      <vt:lpstr>Markets Quantitative Analysis</vt:lpstr>
      <vt:lpstr>Markets Quantitative Analysis</vt:lpstr>
      <vt:lpstr>Markets Quantitative Analysis</vt:lpstr>
      <vt:lpstr>Markets Quantitative Analysis</vt:lpstr>
      <vt:lpstr>Knowledge of financial products </vt:lpstr>
      <vt:lpstr>Knowledge of financial products </vt:lpstr>
      <vt:lpstr>Knowledge of financial products </vt:lpstr>
      <vt:lpstr>Markets Quantitative Analysis</vt:lpstr>
      <vt:lpstr>Mathematical tools</vt:lpstr>
      <vt:lpstr>Common mathematical applications</vt:lpstr>
      <vt:lpstr>Advanced Mathematical Example</vt:lpstr>
      <vt:lpstr>Advanced Mathematical Example - cont.</vt:lpstr>
      <vt:lpstr>Advanced Mathematical Example - cont.</vt:lpstr>
      <vt:lpstr>Advanced Mathematical Example - cont</vt:lpstr>
      <vt:lpstr>Markets Quantitative Analysis</vt:lpstr>
      <vt:lpstr>Software development skills</vt:lpstr>
      <vt:lpstr>Markets Quantitative Analysis</vt:lpstr>
      <vt:lpstr>Soft skills</vt:lpstr>
      <vt:lpstr>Recommended readings</vt:lpstr>
      <vt:lpstr>MQA Budapest Career Possibilities </vt:lpstr>
      <vt:lpstr>MQA Summer Internship program </vt:lpstr>
      <vt:lpstr>PowerPoint Presentation</vt:lpstr>
    </vt:vector>
  </TitlesOfParts>
  <Company>Citigroup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 Enterprise PowerPoint Template Subtitle goes here</dc:title>
  <dc:creator>Mitchell, David [ICG-MKTS]</dc:creator>
  <cp:lastModifiedBy>Szoke, Peter [ICG-MKTS]</cp:lastModifiedBy>
  <cp:revision>415</cp:revision>
  <cp:lastPrinted>2019-09-24T14:57:48Z</cp:lastPrinted>
  <dcterms:created xsi:type="dcterms:W3CDTF">2015-11-24T11:52:24Z</dcterms:created>
  <dcterms:modified xsi:type="dcterms:W3CDTF">2019-09-27T08:03:22Z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0x010100628599A6104DC34A9C37FAE2DED8D6E9</vt:lpwstr>
  </property>
  <property fmtid="{D5CDD505-2E9C-101B-9397-08002B2CF9AE}" pid="3" name="PageNumAlign">
    <vt:lpwstr>L</vt:lpwstr>
  </property>
  <property fmtid="{D5CDD505-2E9C-101B-9397-08002B2CF9AE}" pid="4" name="SectionTitleAlign">
    <vt:lpwstr>L</vt:lpwstr>
  </property>
  <property fmtid="{D5CDD505-2E9C-101B-9397-08002B2CF9AE}" pid="5" name="Is_Custom_Template">
    <vt:lpwstr>true</vt:lpwstr>
  </property>
  <property fmtid="{D5CDD505-2E9C-101B-9397-08002B2CF9AE}" pid="6" name="PNSOpt">
    <vt:lpwstr>5</vt:lpwstr>
  </property>
  <property fmtid="{D5CDD505-2E9C-101B-9397-08002B2CF9AE}" pid="7" name="PageNumberTop">
    <vt:lpwstr>0</vt:lpwstr>
  </property>
  <property fmtid="{D5CDD505-2E9C-101B-9397-08002B2CF9AE}" pid="8" name="PageNumberLeft">
    <vt:lpwstr>11</vt:lpwstr>
  </property>
  <property fmtid="{D5CDD505-2E9C-101B-9397-08002B2CF9AE}" pid="9" name="PageNumberCentre">
    <vt:lpwstr>360</vt:lpwstr>
  </property>
  <property fmtid="{D5CDD505-2E9C-101B-9397-08002B2CF9AE}" pid="10" name="PageNumSectionTitleDiff">
    <vt:lpwstr>20</vt:lpwstr>
  </property>
  <property fmtid="{D5CDD505-2E9C-101B-9397-08002B2CF9AE}" pid="11" name="SectionTitleTop">
    <vt:lpwstr>0</vt:lpwstr>
  </property>
  <property fmtid="{D5CDD505-2E9C-101B-9397-08002B2CF9AE}" pid="12" name="SectionTitleLeft">
    <vt:lpwstr>31</vt:lpwstr>
  </property>
  <property fmtid="{D5CDD505-2E9C-101B-9397-08002B2CF9AE}" pid="13" name="TOCHeaderTop">
    <vt:lpwstr>0</vt:lpwstr>
  </property>
  <property fmtid="{D5CDD505-2E9C-101B-9397-08002B2CF9AE}" pid="14" name="TOCHeaderLeft">
    <vt:lpwstr>0</vt:lpwstr>
  </property>
  <property fmtid="{D5CDD505-2E9C-101B-9397-08002B2CF9AE}" pid="15" name="CitiLogoTop">
    <vt:lpwstr>0</vt:lpwstr>
  </property>
  <property fmtid="{D5CDD505-2E9C-101B-9397-08002B2CF9AE}" pid="16" name="CitiLogoLeft">
    <vt:lpwstr>0</vt:lpwstr>
  </property>
  <property fmtid="{D5CDD505-2E9C-101B-9397-08002B2CF9AE}" pid="17" name="RightsWATCHMark">
    <vt:lpwstr>7|CITI-No PII-Public|{00000000-0000-0000-0000-000000000000}</vt:lpwstr>
  </property>
  <property fmtid="{D5CDD505-2E9C-101B-9397-08002B2CF9AE}" pid="18" name="Pitchbook Compatible">
    <vt:lpwstr>Yes</vt:lpwstr>
  </property>
</Properties>
</file>