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24" r:id="rId2"/>
    <p:sldId id="365" r:id="rId3"/>
    <p:sldId id="366" r:id="rId4"/>
    <p:sldId id="367" r:id="rId5"/>
    <p:sldId id="368" r:id="rId6"/>
    <p:sldId id="369" r:id="rId7"/>
    <p:sldId id="370" r:id="rId8"/>
    <p:sldId id="373" r:id="rId9"/>
    <p:sldId id="374" r:id="rId10"/>
    <p:sldId id="371" r:id="rId11"/>
    <p:sldId id="372" r:id="rId12"/>
    <p:sldId id="351" r:id="rId13"/>
    <p:sldId id="362" r:id="rId14"/>
    <p:sldId id="331" r:id="rId15"/>
    <p:sldId id="29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3817"/>
    <a:srgbClr val="E75024"/>
    <a:srgbClr val="CCFF66"/>
    <a:srgbClr val="EC6D29"/>
    <a:srgbClr val="F58A31"/>
    <a:srgbClr val="D55025"/>
    <a:srgbClr val="E750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38" autoAdjust="0"/>
    <p:restoredTop sz="64466" autoAdjust="0"/>
  </p:normalViewPr>
  <p:slideViewPr>
    <p:cSldViewPr snapToGrid="0" snapToObjects="1">
      <p:cViewPr varScale="1">
        <p:scale>
          <a:sx n="75" d="100"/>
          <a:sy n="75" d="100"/>
        </p:scale>
        <p:origin x="2280" y="66"/>
      </p:cViewPr>
      <p:guideLst>
        <p:guide orient="horz" pos="288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1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BE3E7-FB33-7841-B256-921477048D0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FD728-99E5-834F-ABED-D5D091DDA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95A5A-3BDD-444E-8D9F-9B4C81EB05B9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10A56-E685-9F41-BB11-3D8946E9F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95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97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54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1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81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74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31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53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48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10A56-E685-9F41-BB11-3D8946E9FD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41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4581525"/>
          </a:xfrm>
          <a:prstGeom prst="rect">
            <a:avLst/>
          </a:prstGeom>
          <a:gradFill flip="none" rotWithShape="1">
            <a:gsLst>
              <a:gs pos="0">
                <a:srgbClr val="F58A31"/>
              </a:gs>
              <a:gs pos="62000">
                <a:srgbClr val="EC6D29"/>
              </a:gs>
              <a:gs pos="100000">
                <a:srgbClr val="E750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" y="0"/>
            <a:ext cx="12193839" cy="460202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982662" y="1001485"/>
            <a:ext cx="5540967" cy="2743201"/>
          </a:xfrm>
          <a:prstGeom prst="rect">
            <a:avLst/>
          </a:prstGeom>
        </p:spPr>
        <p:txBody>
          <a:bodyPr anchor="ctr"/>
          <a:lstStyle>
            <a:lvl1pPr>
              <a:defRPr sz="44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A </a:t>
            </a:r>
            <a:r>
              <a:rPr lang="en-US" dirty="0" err="1"/>
              <a:t>prezentáció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címe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663" y="6188379"/>
            <a:ext cx="1988589" cy="374846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09651" y="6257064"/>
            <a:ext cx="2493818" cy="365125"/>
          </a:xfrm>
          <a:prstGeom prst="rect">
            <a:avLst/>
          </a:prstGeom>
        </p:spPr>
        <p:txBody>
          <a:bodyPr anchor="b"/>
          <a:lstStyle>
            <a:lvl1pPr algn="r">
              <a:defRPr sz="1200" u="none" strike="noStrike" normalizeH="0" baseline="0">
                <a:solidFill>
                  <a:srgbClr val="E7502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5E95E92-0D54-4149-BF4C-3287676EC8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1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663" y="6188379"/>
            <a:ext cx="1988589" cy="37484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09651" y="6257064"/>
            <a:ext cx="2493818" cy="365125"/>
          </a:xfrm>
          <a:prstGeom prst="rect">
            <a:avLst/>
          </a:prstGeom>
        </p:spPr>
        <p:txBody>
          <a:bodyPr anchor="b"/>
          <a:lstStyle>
            <a:lvl1pPr algn="r">
              <a:defRPr sz="1200" u="none" strike="noStrike" normalizeH="0" baseline="0">
                <a:solidFill>
                  <a:srgbClr val="E7502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5E95E92-0D54-4149-BF4C-3287676EC8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47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2"/>
          <p:cNvSpPr>
            <a:spLocks noGrp="1"/>
          </p:cNvSpPr>
          <p:nvPr>
            <p:ph type="title"/>
          </p:nvPr>
        </p:nvSpPr>
        <p:spPr>
          <a:xfrm>
            <a:off x="880732" y="471453"/>
            <a:ext cx="10515600" cy="604742"/>
          </a:xfrm>
          <a:prstGeom prst="rect">
            <a:avLst/>
          </a:prstGeom>
        </p:spPr>
        <p:txBody>
          <a:bodyPr/>
          <a:lstStyle>
            <a:lvl1pPr>
              <a:defRPr sz="4000" b="0" i="0" cap="none" baseline="0">
                <a:solidFill>
                  <a:srgbClr val="E7502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881063" y="1142999"/>
            <a:ext cx="10515600" cy="48840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Tx/>
              <a:buNone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Clr>
                <a:schemeClr val="bg1"/>
              </a:buClr>
              <a:buFontTx/>
              <a:buNone/>
              <a:defRPr sz="1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Clr>
                <a:schemeClr val="bg1"/>
              </a:buClr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Clr>
                <a:schemeClr val="bg1"/>
              </a:buClr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Clr>
                <a:schemeClr val="bg1"/>
              </a:buClr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09651" y="6257064"/>
            <a:ext cx="2493818" cy="365125"/>
          </a:xfrm>
          <a:prstGeom prst="rect">
            <a:avLst/>
          </a:prstGeom>
        </p:spPr>
        <p:txBody>
          <a:bodyPr anchor="b"/>
          <a:lstStyle>
            <a:lvl1pPr algn="r">
              <a:defRPr sz="1200" u="none" strike="noStrike" normalizeH="0" baseline="0">
                <a:solidFill>
                  <a:srgbClr val="E7502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5E95E92-0D54-4149-BF4C-3287676EC8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8671" y="6343794"/>
            <a:ext cx="1122506" cy="21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37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3"/>
          <p:cNvSpPr/>
          <p:nvPr/>
        </p:nvSpPr>
        <p:spPr>
          <a:xfrm>
            <a:off x="0" y="6031103"/>
            <a:ext cx="12192000" cy="826897"/>
          </a:xfrm>
          <a:prstGeom prst="rect">
            <a:avLst/>
          </a:prstGeom>
          <a:gradFill>
            <a:gsLst>
              <a:gs pos="0">
                <a:srgbClr val="F58A31"/>
              </a:gs>
              <a:gs pos="62000">
                <a:srgbClr val="EC6D29"/>
              </a:gs>
              <a:gs pos="100000">
                <a:srgbClr val="E75025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8235"/>
                  </a:schemeClr>
                </a:solidFill>
              </a:defRPr>
            </a:pPr>
            <a:endParaRPr/>
          </a:p>
        </p:txBody>
      </p:sp>
      <p:pic>
        <p:nvPicPr>
          <p:cNvPr id="169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259" y="6316538"/>
            <a:ext cx="1358234" cy="256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Kép 2" descr="Kép 2"/>
          <p:cNvPicPr>
            <a:picLocks noChangeAspect="1"/>
          </p:cNvPicPr>
          <p:nvPr/>
        </p:nvPicPr>
        <p:blipFill>
          <a:blip r:embed="rId3">
            <a:extLst/>
          </a:blip>
          <a:srcRect t="73453"/>
          <a:stretch>
            <a:fillRect/>
          </a:stretch>
        </p:blipFill>
        <p:spPr>
          <a:xfrm>
            <a:off x="0" y="6031705"/>
            <a:ext cx="9600752" cy="826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Kép 3" descr="Kép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463102"/>
            <a:ext cx="726751" cy="556800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Text"/>
          <p:cNvSpPr>
            <a:spLocks noGrp="1"/>
          </p:cNvSpPr>
          <p:nvPr>
            <p:ph type="title"/>
          </p:nvPr>
        </p:nvSpPr>
        <p:spPr>
          <a:xfrm>
            <a:off x="881062" y="181916"/>
            <a:ext cx="10320808" cy="629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E75025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E75025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E75025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E75025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E75025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E75025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E75025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E75025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E75025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dirty="0" err="1"/>
              <a:t>Title</a:t>
            </a:r>
            <a:r>
              <a:rPr lang="hu-HU" dirty="0"/>
              <a:t> Text</a:t>
            </a:r>
            <a:endParaRPr dirty="0"/>
          </a:p>
        </p:txBody>
      </p:sp>
      <p:sp>
        <p:nvSpPr>
          <p:cNvPr id="9" name="Body Level One…"/>
          <p:cNvSpPr>
            <a:spLocks noGrp="1"/>
          </p:cNvSpPr>
          <p:nvPr>
            <p:ph type="body" sz="half" idx="1"/>
          </p:nvPr>
        </p:nvSpPr>
        <p:spPr>
          <a:xfrm>
            <a:off x="881062" y="1103697"/>
            <a:ext cx="10515601" cy="46349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ED6535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14375" indent="-257175">
              <a:buClr>
                <a:srgbClr val="ED6535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08314" indent="-293914">
              <a:buClr>
                <a:srgbClr val="ED6535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14500" indent="-342900">
              <a:buClr>
                <a:srgbClr val="ED6535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71700" indent="-342900">
              <a:buClr>
                <a:srgbClr val="ED6535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dirty="0"/>
          </a:p>
        </p:txBody>
      </p:sp>
      <p:sp>
        <p:nvSpPr>
          <p:cNvPr id="8" name="Tartalom helye 2"/>
          <p:cNvSpPr>
            <a:spLocks noGrp="1"/>
          </p:cNvSpPr>
          <p:nvPr>
            <p:ph sz="quarter" idx="10" hasCustomPrompt="1"/>
          </p:nvPr>
        </p:nvSpPr>
        <p:spPr>
          <a:xfrm>
            <a:off x="727075" y="6316663"/>
            <a:ext cx="400050" cy="255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8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8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8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fld id="{0DEFCEF0-123E-FB46-B728-BFA4AACF31D3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0497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4581525"/>
          </a:xfrm>
          <a:prstGeom prst="rect">
            <a:avLst/>
          </a:prstGeom>
          <a:gradFill flip="none" rotWithShape="1">
            <a:gsLst>
              <a:gs pos="0">
                <a:srgbClr val="F58A31"/>
              </a:gs>
              <a:gs pos="62000">
                <a:srgbClr val="EC6D29"/>
              </a:gs>
              <a:gs pos="100000">
                <a:srgbClr val="E750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" y="0"/>
            <a:ext cx="12193840" cy="4602024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936942" y="4773168"/>
            <a:ext cx="10320807" cy="1078991"/>
          </a:xfrm>
          <a:prstGeom prst="rect">
            <a:avLst/>
          </a:prstGeom>
        </p:spPr>
        <p:txBody>
          <a:bodyPr anchor="ctr" anchorCtr="0"/>
          <a:lstStyle>
            <a:lvl1pPr>
              <a:defRPr sz="4000" baseline="0">
                <a:solidFill>
                  <a:srgbClr val="E7502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A </a:t>
            </a:r>
            <a:r>
              <a:rPr lang="en-US" dirty="0" err="1"/>
              <a:t>prezentáció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663" y="6188379"/>
            <a:ext cx="1988589" cy="374846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09651" y="6257064"/>
            <a:ext cx="2493818" cy="365125"/>
          </a:xfrm>
          <a:prstGeom prst="rect">
            <a:avLst/>
          </a:prstGeom>
        </p:spPr>
        <p:txBody>
          <a:bodyPr anchor="b"/>
          <a:lstStyle>
            <a:lvl1pPr algn="r">
              <a:defRPr sz="1200" u="none" strike="noStrike" normalizeH="0" baseline="0">
                <a:solidFill>
                  <a:srgbClr val="E7502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5E95E92-0D54-4149-BF4C-3287676EC8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4581525"/>
          </a:xfrm>
          <a:prstGeom prst="rect">
            <a:avLst/>
          </a:prstGeom>
          <a:solidFill>
            <a:srgbClr val="E75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" y="0"/>
            <a:ext cx="12193839" cy="460202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2662" y="1001485"/>
            <a:ext cx="5540967" cy="2743201"/>
          </a:xfrm>
          <a:prstGeom prst="rect">
            <a:avLst/>
          </a:prstGeom>
        </p:spPr>
        <p:txBody>
          <a:bodyPr anchor="ctr"/>
          <a:lstStyle>
            <a:lvl1pPr>
              <a:defRPr sz="44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A </a:t>
            </a:r>
            <a:r>
              <a:rPr lang="en-US" dirty="0" err="1"/>
              <a:t>prezentáció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címe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663" y="6188379"/>
            <a:ext cx="1988589" cy="374846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09651" y="6257064"/>
            <a:ext cx="2493818" cy="365125"/>
          </a:xfrm>
          <a:prstGeom prst="rect">
            <a:avLst/>
          </a:prstGeom>
        </p:spPr>
        <p:txBody>
          <a:bodyPr anchor="b"/>
          <a:lstStyle>
            <a:lvl1pPr algn="r">
              <a:defRPr sz="1200" u="none" strike="noStrike" normalizeH="0" baseline="0">
                <a:solidFill>
                  <a:srgbClr val="E7502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5E95E92-0D54-4149-BF4C-3287676EC8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4581525"/>
          </a:xfrm>
          <a:prstGeom prst="rect">
            <a:avLst/>
          </a:prstGeom>
          <a:solidFill>
            <a:srgbClr val="E75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" y="0"/>
            <a:ext cx="12193840" cy="4602024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936942" y="4773168"/>
            <a:ext cx="10320807" cy="1078991"/>
          </a:xfrm>
          <a:prstGeom prst="rect">
            <a:avLst/>
          </a:prstGeom>
        </p:spPr>
        <p:txBody>
          <a:bodyPr anchor="ctr" anchorCtr="0"/>
          <a:lstStyle>
            <a:lvl1pPr>
              <a:defRPr sz="40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A </a:t>
            </a:r>
            <a:r>
              <a:rPr lang="en-US" dirty="0" err="1"/>
              <a:t>prezentáció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663" y="6188379"/>
            <a:ext cx="1988589" cy="374846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09651" y="6257064"/>
            <a:ext cx="2493818" cy="365125"/>
          </a:xfrm>
          <a:prstGeom prst="rect">
            <a:avLst/>
          </a:prstGeom>
        </p:spPr>
        <p:txBody>
          <a:bodyPr anchor="b"/>
          <a:lstStyle>
            <a:lvl1pPr algn="r">
              <a:defRPr sz="1200" u="none" strike="noStrike" normalizeH="0" baseline="0">
                <a:solidFill>
                  <a:srgbClr val="E7502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5E95E92-0D54-4149-BF4C-3287676EC8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58A31"/>
              </a:gs>
              <a:gs pos="62000">
                <a:srgbClr val="EC6D29"/>
              </a:gs>
              <a:gs pos="100000">
                <a:srgbClr val="E750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663" y="6186291"/>
            <a:ext cx="1988589" cy="374847"/>
          </a:xfrm>
          <a:prstGeom prst="rect">
            <a:avLst/>
          </a:prstGeom>
          <a:noFill/>
        </p:spPr>
      </p:pic>
      <p:sp>
        <p:nvSpPr>
          <p:cNvPr id="15" name="Title 12"/>
          <p:cNvSpPr>
            <a:spLocks noGrp="1"/>
          </p:cNvSpPr>
          <p:nvPr>
            <p:ph type="title" hasCustomPrompt="1"/>
          </p:nvPr>
        </p:nvSpPr>
        <p:spPr>
          <a:xfrm>
            <a:off x="880732" y="416589"/>
            <a:ext cx="10515600" cy="401672"/>
          </a:xfrm>
          <a:prstGeom prst="rect">
            <a:avLst/>
          </a:prstGeom>
        </p:spPr>
        <p:txBody>
          <a:bodyPr/>
          <a:lstStyle>
            <a:lvl1pPr>
              <a:defRPr sz="24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881063" y="2688336"/>
            <a:ext cx="10515600" cy="305026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bg1"/>
              </a:buClr>
              <a:buFont typeface="Wingdings" charset="2"/>
              <a:buChar char="§"/>
              <a:defRPr sz="1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chemeClr val="bg1"/>
              </a:buClr>
              <a:buFont typeface="Wingdings" charset="2"/>
              <a:buChar char="§"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chemeClr val="bg1"/>
              </a:buClr>
              <a:buFont typeface="Wingdings" charset="2"/>
              <a:buChar char="§"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chemeClr val="bg1"/>
              </a:buClr>
              <a:buFont typeface="Wingdings" charset="2"/>
              <a:buChar char="§"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chemeClr val="bg1"/>
              </a:buClr>
              <a:buFont typeface="Wingdings" charset="2"/>
              <a:buChar char="§"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982663" y="877068"/>
            <a:ext cx="7512113" cy="0"/>
          </a:xfrm>
          <a:prstGeom prst="line">
            <a:avLst/>
          </a:prstGeom>
          <a:ln w="22225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2276856" y="913644"/>
            <a:ext cx="8944317" cy="0"/>
          </a:xfrm>
          <a:prstGeom prst="line">
            <a:avLst/>
          </a:prstGeom>
          <a:ln w="12700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882079" y="913644"/>
            <a:ext cx="8944317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3827932" y="877068"/>
            <a:ext cx="7512113" cy="0"/>
          </a:xfrm>
          <a:prstGeom prst="line">
            <a:avLst/>
          </a:prstGeom>
          <a:ln w="22225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881063" y="1143000"/>
            <a:ext cx="10515600" cy="14499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Tx/>
              <a:buNone/>
              <a:defRPr sz="1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Clr>
                <a:schemeClr val="bg1"/>
              </a:buClr>
              <a:buFontTx/>
              <a:buNone/>
              <a:defRPr sz="1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Clr>
                <a:schemeClr val="bg1"/>
              </a:buClr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Clr>
                <a:schemeClr val="bg1"/>
              </a:buClr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Clr>
                <a:schemeClr val="bg1"/>
              </a:buClr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09651" y="6257064"/>
            <a:ext cx="2493818" cy="365125"/>
          </a:xfrm>
          <a:prstGeom prst="rect">
            <a:avLst/>
          </a:prstGeom>
        </p:spPr>
        <p:txBody>
          <a:bodyPr anchor="b"/>
          <a:lstStyle>
            <a:lvl1pPr algn="r">
              <a:defRPr sz="1200" u="none" strike="noStrike" normalizeH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5E95E92-0D54-4149-BF4C-3287676EC8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5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663" y="6147559"/>
            <a:ext cx="1988589" cy="374847"/>
          </a:xfrm>
          <a:prstGeom prst="rect">
            <a:avLst/>
          </a:prstGeom>
          <a:noFill/>
        </p:spPr>
      </p:pic>
      <p:cxnSp>
        <p:nvCxnSpPr>
          <p:cNvPr id="14" name="Straight Connector 13"/>
          <p:cNvCxnSpPr/>
          <p:nvPr userDrawn="1"/>
        </p:nvCxnSpPr>
        <p:spPr>
          <a:xfrm>
            <a:off x="982663" y="877068"/>
            <a:ext cx="7512113" cy="0"/>
          </a:xfrm>
          <a:prstGeom prst="line">
            <a:avLst/>
          </a:prstGeom>
          <a:ln w="22225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2276856" y="913644"/>
            <a:ext cx="8944317" cy="0"/>
          </a:xfrm>
          <a:prstGeom prst="line">
            <a:avLst/>
          </a:prstGeom>
          <a:ln w="12700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882079" y="913644"/>
            <a:ext cx="8944317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3827932" y="877068"/>
            <a:ext cx="7512113" cy="0"/>
          </a:xfrm>
          <a:prstGeom prst="line">
            <a:avLst/>
          </a:prstGeom>
          <a:ln w="22225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itle 12"/>
          <p:cNvSpPr>
            <a:spLocks noGrp="1"/>
          </p:cNvSpPr>
          <p:nvPr>
            <p:ph type="title" hasCustomPrompt="1"/>
          </p:nvPr>
        </p:nvSpPr>
        <p:spPr>
          <a:xfrm>
            <a:off x="880732" y="416589"/>
            <a:ext cx="10515600" cy="401672"/>
          </a:xfrm>
          <a:prstGeom prst="rect">
            <a:avLst/>
          </a:prstGeom>
        </p:spPr>
        <p:txBody>
          <a:bodyPr/>
          <a:lstStyle>
            <a:lvl1pPr>
              <a:defRPr sz="24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881063" y="2688336"/>
            <a:ext cx="10515600" cy="305026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bg1"/>
              </a:buClr>
              <a:buFont typeface="Wingdings" charset="2"/>
              <a:buChar char="§"/>
              <a:defRPr sz="1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chemeClr val="bg1"/>
              </a:buClr>
              <a:buFont typeface="Wingdings" charset="2"/>
              <a:buChar char="§"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chemeClr val="bg1"/>
              </a:buClr>
              <a:buFont typeface="Wingdings" charset="2"/>
              <a:buChar char="§"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chemeClr val="bg1"/>
              </a:buClr>
              <a:buFont typeface="Wingdings" charset="2"/>
              <a:buChar char="§"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chemeClr val="bg1"/>
              </a:buClr>
              <a:buFont typeface="Wingdings" charset="2"/>
              <a:buChar char="§"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881063" y="1143000"/>
            <a:ext cx="10515600" cy="14499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Tx/>
              <a:buNone/>
              <a:defRPr sz="1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Clr>
                <a:schemeClr val="bg1"/>
              </a:buClr>
              <a:buFontTx/>
              <a:buNone/>
              <a:defRPr sz="1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Clr>
                <a:schemeClr val="bg1"/>
              </a:buClr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Clr>
                <a:schemeClr val="bg1"/>
              </a:buClr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Clr>
                <a:schemeClr val="bg1"/>
              </a:buClr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09651" y="6257064"/>
            <a:ext cx="2493818" cy="365125"/>
          </a:xfrm>
          <a:prstGeom prst="rect">
            <a:avLst/>
          </a:prstGeom>
        </p:spPr>
        <p:txBody>
          <a:bodyPr anchor="b"/>
          <a:lstStyle>
            <a:lvl1pPr algn="r">
              <a:defRPr sz="1200" u="none" strike="noStrike" normalizeH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5E95E92-0D54-4149-BF4C-3287676EC8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5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663" y="6147559"/>
            <a:ext cx="1988589" cy="374847"/>
          </a:xfrm>
          <a:prstGeom prst="rect">
            <a:avLst/>
          </a:prstGeom>
          <a:noFill/>
        </p:spPr>
      </p:pic>
      <p:cxnSp>
        <p:nvCxnSpPr>
          <p:cNvPr id="14" name="Straight Connector 13"/>
          <p:cNvCxnSpPr/>
          <p:nvPr userDrawn="1"/>
        </p:nvCxnSpPr>
        <p:spPr>
          <a:xfrm>
            <a:off x="982663" y="877068"/>
            <a:ext cx="7512113" cy="0"/>
          </a:xfrm>
          <a:prstGeom prst="line">
            <a:avLst/>
          </a:prstGeom>
          <a:ln w="22225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2276856" y="913644"/>
            <a:ext cx="8944317" cy="0"/>
          </a:xfrm>
          <a:prstGeom prst="line">
            <a:avLst/>
          </a:prstGeom>
          <a:ln w="12700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882079" y="913644"/>
            <a:ext cx="8944317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3827932" y="877068"/>
            <a:ext cx="7512113" cy="0"/>
          </a:xfrm>
          <a:prstGeom prst="line">
            <a:avLst/>
          </a:prstGeom>
          <a:ln w="22225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itle 12"/>
          <p:cNvSpPr>
            <a:spLocks noGrp="1"/>
          </p:cNvSpPr>
          <p:nvPr>
            <p:ph type="title" hasCustomPrompt="1"/>
          </p:nvPr>
        </p:nvSpPr>
        <p:spPr>
          <a:xfrm>
            <a:off x="880732" y="416589"/>
            <a:ext cx="10515600" cy="401672"/>
          </a:xfrm>
          <a:prstGeom prst="rect">
            <a:avLst/>
          </a:prstGeom>
        </p:spPr>
        <p:txBody>
          <a:bodyPr/>
          <a:lstStyle>
            <a:lvl1pPr>
              <a:defRPr sz="24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881063" y="1155469"/>
            <a:ext cx="10515600" cy="458313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bg1"/>
              </a:buClr>
              <a:buFont typeface="Wingdings" charset="2"/>
              <a:buChar char="§"/>
              <a:defRPr sz="1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chemeClr val="bg1"/>
              </a:buClr>
              <a:buFont typeface="Wingdings" charset="2"/>
              <a:buChar char="§"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chemeClr val="bg1"/>
              </a:buClr>
              <a:buFont typeface="Wingdings" charset="2"/>
              <a:buChar char="§"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chemeClr val="bg1"/>
              </a:buClr>
              <a:buFont typeface="Wingdings" charset="2"/>
              <a:buChar char="§"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chemeClr val="bg1"/>
              </a:buClr>
              <a:buFont typeface="Wingdings" charset="2"/>
              <a:buChar char="§"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09651" y="6257064"/>
            <a:ext cx="2493818" cy="365125"/>
          </a:xfrm>
          <a:prstGeom prst="rect">
            <a:avLst/>
          </a:prstGeom>
        </p:spPr>
        <p:txBody>
          <a:bodyPr anchor="b"/>
          <a:lstStyle>
            <a:lvl1pPr algn="r">
              <a:defRPr sz="1200" u="none" strike="noStrike" normalizeH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5E95E92-0D54-4149-BF4C-3287676EC8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441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880732" y="471453"/>
            <a:ext cx="10515600" cy="401672"/>
          </a:xfrm>
          <a:prstGeom prst="rect">
            <a:avLst/>
          </a:prstGeom>
        </p:spPr>
        <p:txBody>
          <a:bodyPr/>
          <a:lstStyle>
            <a:lvl1pPr>
              <a:defRPr sz="2400" b="0" i="0" cap="all" baseline="0">
                <a:solidFill>
                  <a:srgbClr val="E7502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982663" y="877068"/>
            <a:ext cx="7512113" cy="0"/>
          </a:xfrm>
          <a:prstGeom prst="line">
            <a:avLst/>
          </a:prstGeom>
          <a:ln w="22225">
            <a:solidFill>
              <a:srgbClr val="E75025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2276856" y="913644"/>
            <a:ext cx="8944317" cy="0"/>
          </a:xfrm>
          <a:prstGeom prst="line">
            <a:avLst/>
          </a:prstGeom>
          <a:ln w="12700">
            <a:solidFill>
              <a:srgbClr val="E75025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882079" y="913644"/>
            <a:ext cx="8944317" cy="0"/>
          </a:xfrm>
          <a:prstGeom prst="line">
            <a:avLst/>
          </a:prstGeom>
          <a:ln w="12700">
            <a:solidFill>
              <a:srgbClr val="E7502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3827932" y="877068"/>
            <a:ext cx="7512113" cy="0"/>
          </a:xfrm>
          <a:prstGeom prst="line">
            <a:avLst/>
          </a:prstGeom>
          <a:ln w="22225">
            <a:solidFill>
              <a:srgbClr val="E7502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881063" y="2688336"/>
            <a:ext cx="10515600" cy="305026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E75025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E75025"/>
              </a:buClr>
              <a:buFont typeface="Wingdings" charset="2"/>
              <a:buChar char="§"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E75025"/>
              </a:buClr>
              <a:buFont typeface="Wingdings" charset="2"/>
              <a:buChar char="§"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E75025"/>
              </a:buClr>
              <a:buFont typeface="Wingdings" charset="2"/>
              <a:buChar char="§"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E75025"/>
              </a:buClr>
              <a:buFont typeface="Wingdings" charset="2"/>
              <a:buChar char="§"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881063" y="1143000"/>
            <a:ext cx="10515600" cy="14499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Tx/>
              <a:buNone/>
              <a:defRPr sz="1800" b="0" i="0">
                <a:solidFill>
                  <a:srgbClr val="E7502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Clr>
                <a:schemeClr val="bg1"/>
              </a:buClr>
              <a:buFontTx/>
              <a:buNone/>
              <a:defRPr sz="1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Clr>
                <a:schemeClr val="bg1"/>
              </a:buClr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Clr>
                <a:schemeClr val="bg1"/>
              </a:buClr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Clr>
                <a:schemeClr val="bg1"/>
              </a:buClr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663" y="6188379"/>
            <a:ext cx="1988589" cy="374846"/>
          </a:xfrm>
          <a:prstGeom prst="rect">
            <a:avLst/>
          </a:prstGeom>
        </p:spPr>
      </p:pic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09651" y="6257064"/>
            <a:ext cx="2493818" cy="365125"/>
          </a:xfrm>
          <a:prstGeom prst="rect">
            <a:avLst/>
          </a:prstGeom>
        </p:spPr>
        <p:txBody>
          <a:bodyPr anchor="b"/>
          <a:lstStyle>
            <a:lvl1pPr algn="r">
              <a:defRPr sz="1200" u="none" strike="noStrike" normalizeH="0" baseline="0">
                <a:solidFill>
                  <a:srgbClr val="E7502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5E95E92-0D54-4149-BF4C-3287676EC8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880732" y="471453"/>
            <a:ext cx="10515600" cy="401672"/>
          </a:xfrm>
          <a:prstGeom prst="rect">
            <a:avLst/>
          </a:prstGeom>
        </p:spPr>
        <p:txBody>
          <a:bodyPr/>
          <a:lstStyle>
            <a:lvl1pPr>
              <a:defRPr sz="2400" b="0" i="0" cap="all" baseline="0">
                <a:solidFill>
                  <a:srgbClr val="E7502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982663" y="877068"/>
            <a:ext cx="7512113" cy="0"/>
          </a:xfrm>
          <a:prstGeom prst="line">
            <a:avLst/>
          </a:prstGeom>
          <a:ln w="22225">
            <a:solidFill>
              <a:srgbClr val="E75025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2276856" y="913644"/>
            <a:ext cx="8944317" cy="0"/>
          </a:xfrm>
          <a:prstGeom prst="line">
            <a:avLst/>
          </a:prstGeom>
          <a:ln w="12700">
            <a:solidFill>
              <a:srgbClr val="E75025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882079" y="913644"/>
            <a:ext cx="8944317" cy="0"/>
          </a:xfrm>
          <a:prstGeom prst="line">
            <a:avLst/>
          </a:prstGeom>
          <a:ln w="12700">
            <a:solidFill>
              <a:srgbClr val="E7502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3827932" y="877068"/>
            <a:ext cx="7512113" cy="0"/>
          </a:xfrm>
          <a:prstGeom prst="line">
            <a:avLst/>
          </a:prstGeom>
          <a:ln w="22225">
            <a:solidFill>
              <a:srgbClr val="E7502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881063" y="1130531"/>
            <a:ext cx="10515600" cy="460807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E75025"/>
              </a:buClr>
              <a:buFont typeface="Wingdings" charset="2"/>
              <a:buChar char="§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E75025"/>
              </a:buClr>
              <a:buFont typeface="Wingdings" charset="2"/>
              <a:buChar char="§"/>
              <a:defRPr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E75025"/>
              </a:buClr>
              <a:buFont typeface="Wingdings" charset="2"/>
              <a:buChar char="§"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E75025"/>
              </a:buClr>
              <a:buFont typeface="Wingdings" charset="2"/>
              <a:buChar char="§"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E75025"/>
              </a:buClr>
              <a:buFont typeface="Wingdings" charset="2"/>
              <a:buChar char="§"/>
              <a:defRPr sz="1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663" y="6188379"/>
            <a:ext cx="1988589" cy="374846"/>
          </a:xfrm>
          <a:prstGeom prst="rect">
            <a:avLst/>
          </a:prstGeom>
        </p:spPr>
      </p:pic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09651" y="6257064"/>
            <a:ext cx="2493818" cy="365125"/>
          </a:xfrm>
          <a:prstGeom prst="rect">
            <a:avLst/>
          </a:prstGeom>
        </p:spPr>
        <p:txBody>
          <a:bodyPr anchor="b"/>
          <a:lstStyle>
            <a:lvl1pPr algn="r">
              <a:defRPr sz="1200" u="none" strike="noStrike" normalizeH="0" baseline="0">
                <a:solidFill>
                  <a:srgbClr val="E7502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5E95E92-0D54-4149-BF4C-3287676EC8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203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6" r:id="rId3"/>
    <p:sldLayoutId id="2147483655" r:id="rId4"/>
    <p:sldLayoutId id="2147483651" r:id="rId5"/>
    <p:sldLayoutId id="2147483657" r:id="rId6"/>
    <p:sldLayoutId id="2147483662" r:id="rId7"/>
    <p:sldLayoutId id="2147483658" r:id="rId8"/>
    <p:sldLayoutId id="2147483661" r:id="rId9"/>
    <p:sldLayoutId id="2147483659" r:id="rId10"/>
    <p:sldLayoutId id="2147483660" r:id="rId11"/>
    <p:sldLayoutId id="214748366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86" userDrawn="1">
          <p15:clr>
            <a:srgbClr val="F26B43"/>
          </p15:clr>
        </p15:guide>
        <p15:guide id="2" pos="619" userDrawn="1">
          <p15:clr>
            <a:srgbClr val="F26B43"/>
          </p15:clr>
        </p15:guide>
        <p15:guide id="3" pos="7061" userDrawn="1">
          <p15:clr>
            <a:srgbClr val="F26B43"/>
          </p15:clr>
        </p15:guide>
        <p15:guide id="4" orient="horz" pos="550" userDrawn="1">
          <p15:clr>
            <a:srgbClr val="F26B43"/>
          </p15:clr>
        </p15:guide>
        <p15:guide id="5" orient="horz" pos="41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science.ibm.com/" TargetMode="External"/><Relationship Id="rId2" Type="http://schemas.openxmlformats.org/officeDocument/2006/relationships/hyperlink" Target="https://www.ibm.com/cloud/watson-studio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ataplatform.ibm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176" y="1001485"/>
            <a:ext cx="5649453" cy="2743201"/>
          </a:xfrm>
        </p:spPr>
        <p:txBody>
          <a:bodyPr>
            <a:normAutofit fontScale="90000"/>
          </a:bodyPr>
          <a:lstStyle/>
          <a:p>
            <a:r>
              <a:rPr lang="hu-HU" sz="6000" dirty="0" smtClean="0"/>
              <a:t>Data </a:t>
            </a:r>
            <a:r>
              <a:rPr lang="hu-HU" sz="6000" dirty="0" err="1" smtClean="0"/>
              <a:t>Scientist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3600" dirty="0"/>
              <a:t>Novák </a:t>
            </a:r>
            <a:r>
              <a:rPr lang="hu-HU" sz="3600" dirty="0" smtClean="0"/>
              <a:t>Márton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 err="1" smtClean="0"/>
              <a:t>Clementine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>2019. </a:t>
            </a:r>
            <a:r>
              <a:rPr lang="hu-HU" sz="2800" dirty="0" smtClean="0"/>
              <a:t>szeptember 27.</a:t>
            </a:r>
            <a:endParaRPr lang="en-US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874176" y="4769382"/>
            <a:ext cx="8844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https://www.ibm.com/cloud/watson-studio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https://datascience.ibm.com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https://dataplatform.ibm.com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95E92-0D54-4149-BF4C-3287676EC83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28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53AF27E6-2FE5-4FA0-88D7-08C531083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EC6D29"/>
                </a:solidFill>
              </a:rPr>
              <a:t>Mit csinál egy (C)DS</a:t>
            </a:r>
            <a:endParaRPr lang="en-US" dirty="0">
              <a:solidFill>
                <a:srgbClr val="EC6D29"/>
              </a:solidFill>
            </a:endParaRP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DE765592-E425-4AB3-8CD0-9A0951E5FBC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81062" y="1103697"/>
            <a:ext cx="10231437" cy="4916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b="1" dirty="0" smtClean="0"/>
              <a:t>Alap </a:t>
            </a:r>
            <a:r>
              <a:rPr lang="hu-HU" sz="3200" b="1" dirty="0" err="1" smtClean="0"/>
              <a:t>workflow</a:t>
            </a:r>
            <a:r>
              <a:rPr lang="hu-HU" sz="3200" b="1" dirty="0" smtClean="0"/>
              <a:t>:</a:t>
            </a:r>
            <a:endParaRPr lang="hu-HU" sz="3200" b="1" dirty="0"/>
          </a:p>
          <a:p>
            <a:pPr lvl="1"/>
            <a:r>
              <a:rPr lang="hu-HU" sz="2800" dirty="0">
                <a:solidFill>
                  <a:schemeClr val="bg1">
                    <a:lumMod val="85000"/>
                  </a:schemeClr>
                </a:solidFill>
              </a:rPr>
              <a:t>Adott 1 üzleti probléma: meg kell érteni, le kell fordítani</a:t>
            </a:r>
          </a:p>
          <a:p>
            <a:pPr lvl="1"/>
            <a:r>
              <a:rPr lang="hu-HU" sz="2800" dirty="0">
                <a:solidFill>
                  <a:schemeClr val="bg1">
                    <a:lumMod val="85000"/>
                  </a:schemeClr>
                </a:solidFill>
              </a:rPr>
              <a:t>Adatok vizsgálata</a:t>
            </a:r>
          </a:p>
          <a:p>
            <a:pPr lvl="1"/>
            <a:r>
              <a:rPr lang="hu-HU" sz="2800" dirty="0">
                <a:solidFill>
                  <a:schemeClr val="bg1">
                    <a:lumMod val="85000"/>
                  </a:schemeClr>
                </a:solidFill>
              </a:rPr>
              <a:t>Meg kell találni a célt!</a:t>
            </a:r>
          </a:p>
          <a:p>
            <a:pPr lvl="1"/>
            <a:r>
              <a:rPr lang="hu-HU" sz="2800" dirty="0">
                <a:solidFill>
                  <a:schemeClr val="bg1">
                    <a:lumMod val="85000"/>
                  </a:schemeClr>
                </a:solidFill>
              </a:rPr>
              <a:t>Adatok átalakítása</a:t>
            </a:r>
          </a:p>
          <a:p>
            <a:pPr lvl="1"/>
            <a:r>
              <a:rPr lang="hu-HU" sz="2800" dirty="0"/>
              <a:t>Modellek létrehozása, hangolása</a:t>
            </a:r>
          </a:p>
          <a:p>
            <a:pPr lvl="1"/>
            <a:r>
              <a:rPr lang="hu-HU" sz="28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hu-HU" sz="2800" dirty="0">
                <a:solidFill>
                  <a:schemeClr val="bg1">
                    <a:lumMod val="85000"/>
                  </a:schemeClr>
                </a:solidFill>
              </a:rPr>
              <a:t>, visszamérések, eredmények közlése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72" y="4513262"/>
            <a:ext cx="11126788" cy="121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8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53AF27E6-2FE5-4FA0-88D7-08C531083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EC6D29"/>
                </a:solidFill>
              </a:rPr>
              <a:t>Modellezés</a:t>
            </a:r>
            <a:endParaRPr lang="en-US" dirty="0">
              <a:solidFill>
                <a:srgbClr val="EC6D29"/>
              </a:solidFill>
            </a:endParaRP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DE765592-E425-4AB3-8CD0-9A0951E5FBC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81063" y="1103697"/>
            <a:ext cx="4960938" cy="4916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b="1" dirty="0" err="1" smtClean="0"/>
              <a:t>Alapprolémák</a:t>
            </a:r>
            <a:r>
              <a:rPr lang="hu-HU" sz="3200" b="1" dirty="0" smtClean="0"/>
              <a:t>:</a:t>
            </a:r>
          </a:p>
          <a:p>
            <a:r>
              <a:rPr lang="hu-HU" sz="3200" b="1" dirty="0" smtClean="0"/>
              <a:t>Osztályozás</a:t>
            </a:r>
          </a:p>
          <a:p>
            <a:r>
              <a:rPr lang="hu-HU" sz="3200" b="1" dirty="0" smtClean="0"/>
              <a:t>Regresszió</a:t>
            </a:r>
          </a:p>
          <a:p>
            <a:r>
              <a:rPr lang="hu-HU" sz="3200" b="1" dirty="0" err="1" smtClean="0"/>
              <a:t>Klaszterezés</a:t>
            </a:r>
            <a:endParaRPr lang="hu-HU" sz="3200" b="1" dirty="0" smtClean="0"/>
          </a:p>
          <a:p>
            <a:pPr marL="0" indent="0">
              <a:buNone/>
            </a:pPr>
            <a:endParaRPr lang="hu-HU" sz="3200" b="1" dirty="0" smtClean="0"/>
          </a:p>
          <a:p>
            <a:pPr marL="0" indent="0">
              <a:buNone/>
            </a:pPr>
            <a:r>
              <a:rPr lang="hu-HU" sz="3200" b="1" dirty="0"/>
              <a:t>Legyen gyors, hatékony, könnyen magyarázható, ellenőrizhető!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181916"/>
            <a:ext cx="6273800" cy="31369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68" y="3561748"/>
            <a:ext cx="5816063" cy="228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IBM WS - </a:t>
            </a:r>
            <a:r>
              <a:rPr lang="hu-HU" dirty="0" err="1" smtClean="0"/>
              <a:t>AutoAI</a:t>
            </a:r>
            <a:r>
              <a:rPr lang="hu-HU" dirty="0" smtClean="0"/>
              <a:t> </a:t>
            </a:r>
            <a:r>
              <a:rPr lang="hu-HU" dirty="0" err="1"/>
              <a:t>experiment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766763" y="811198"/>
            <a:ext cx="5397177" cy="5170502"/>
          </a:xfrm>
        </p:spPr>
        <p:txBody>
          <a:bodyPr>
            <a:normAutofit/>
          </a:bodyPr>
          <a:lstStyle/>
          <a:p>
            <a:r>
              <a:rPr lang="hu-HU" sz="2800" dirty="0" smtClean="0"/>
              <a:t>Valamilyen modell építése minden projekt során szükséges</a:t>
            </a:r>
          </a:p>
          <a:p>
            <a:r>
              <a:rPr lang="hu-HU" sz="2800" dirty="0" smtClean="0"/>
              <a:t>Időigényes, monoton</a:t>
            </a:r>
          </a:p>
          <a:p>
            <a:r>
              <a:rPr lang="hu-HU" sz="2800" dirty="0" smtClean="0"/>
              <a:t>Jó lenne automatizálni</a:t>
            </a:r>
          </a:p>
          <a:p>
            <a:r>
              <a:rPr lang="hu-HU" sz="2800" dirty="0" smtClean="0"/>
              <a:t>30 osztályozó, 44 regressziós modell közül választ</a:t>
            </a:r>
          </a:p>
          <a:p>
            <a:r>
              <a:rPr lang="hu-HU" sz="2800" b="1" dirty="0" smtClean="0"/>
              <a:t>Kódolásmentes, gyors, összehasonlítható eredmények, könnyen </a:t>
            </a:r>
            <a:r>
              <a:rPr lang="hu-HU" sz="2800" b="1" dirty="0" err="1" smtClean="0"/>
              <a:t>deployolható</a:t>
            </a:r>
            <a:endParaRPr lang="hu-HU" sz="2800" b="1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70" y="811198"/>
            <a:ext cx="5037930" cy="28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4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l="4886" t="5455" r="5341"/>
          <a:stretch/>
        </p:blipFill>
        <p:spPr>
          <a:xfrm>
            <a:off x="1802305" y="811198"/>
            <a:ext cx="8808521" cy="5218213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AutoAI</a:t>
            </a:r>
            <a:r>
              <a:rPr lang="hu-HU" dirty="0"/>
              <a:t> </a:t>
            </a:r>
            <a:r>
              <a:rPr lang="hu-HU" dirty="0" err="1"/>
              <a:t>experiment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l="5030" t="6082" r="5177"/>
          <a:stretch/>
        </p:blipFill>
        <p:spPr>
          <a:xfrm>
            <a:off x="1802305" y="810009"/>
            <a:ext cx="8808521" cy="518242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783"/>
            <a:ext cx="12192000" cy="528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6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EC6D29"/>
                </a:solidFill>
              </a:rPr>
              <a:t>Összegzés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hu-HU" dirty="0" smtClean="0"/>
              <a:t>A WS a (Citizen</a:t>
            </a:r>
            <a:r>
              <a:rPr lang="hu-HU" dirty="0" smtClean="0"/>
              <a:t>) Data </a:t>
            </a:r>
            <a:r>
              <a:rPr lang="hu-HU" dirty="0" err="1" smtClean="0"/>
              <a:t>Scientist</a:t>
            </a:r>
            <a:r>
              <a:rPr lang="hu-HU" dirty="0" smtClean="0"/>
              <a:t> ideális munkaeszköze</a:t>
            </a:r>
          </a:p>
          <a:p>
            <a:pPr lvl="1">
              <a:lnSpc>
                <a:spcPct val="100000"/>
              </a:lnSpc>
            </a:pPr>
            <a:r>
              <a:rPr lang="hu-HU" dirty="0" smtClean="0"/>
              <a:t>Kódolásmentesség</a:t>
            </a:r>
          </a:p>
          <a:p>
            <a:pPr lvl="1">
              <a:lnSpc>
                <a:spcPct val="100000"/>
              </a:lnSpc>
            </a:pPr>
            <a:r>
              <a:rPr lang="hu-HU" dirty="0" smtClean="0"/>
              <a:t>rengeteg példa</a:t>
            </a:r>
          </a:p>
          <a:p>
            <a:pPr lvl="1">
              <a:lnSpc>
                <a:spcPct val="100000"/>
              </a:lnSpc>
            </a:pPr>
            <a:r>
              <a:rPr lang="hu-HU" dirty="0" smtClean="0"/>
              <a:t>ingyenes próba</a:t>
            </a:r>
            <a:endParaRPr lang="hu-HU" dirty="0"/>
          </a:p>
          <a:p>
            <a:pPr>
              <a:lnSpc>
                <a:spcPct val="100000"/>
              </a:lnSpc>
            </a:pPr>
            <a:r>
              <a:rPr lang="hu-HU" dirty="0" smtClean="0"/>
              <a:t>DS-</a:t>
            </a:r>
            <a:r>
              <a:rPr lang="hu-HU" dirty="0" err="1" smtClean="0"/>
              <a:t>ek</a:t>
            </a:r>
            <a:r>
              <a:rPr lang="hu-HU" dirty="0" smtClean="0"/>
              <a:t> keresett szakemberek, jó fizetéssel, érdekes</a:t>
            </a:r>
            <a:br>
              <a:rPr lang="hu-HU" dirty="0" smtClean="0"/>
            </a:br>
            <a:r>
              <a:rPr lang="hu-HU" dirty="0" smtClean="0"/>
              <a:t>feladatokkal</a:t>
            </a:r>
            <a:endParaRPr lang="hu-HU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699" y="1397518"/>
            <a:ext cx="4047264" cy="404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0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Köszönöm a figyelmet!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95E92-0D54-4149-BF4C-3287676EC83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982662" y="4824663"/>
            <a:ext cx="4563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Kérdések?</a:t>
            </a:r>
          </a:p>
        </p:txBody>
      </p:sp>
    </p:spTree>
    <p:extLst>
      <p:ext uri="{BB962C8B-B14F-4D97-AF65-F5344CB8AC3E}">
        <p14:creationId xmlns:p14="http://schemas.microsoft.com/office/powerpoint/2010/main" val="210929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53AF27E6-2FE5-4FA0-88D7-08C531083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EC6D29"/>
                </a:solidFill>
              </a:rPr>
              <a:t>Citizen Data </a:t>
            </a:r>
            <a:r>
              <a:rPr lang="hu-HU" dirty="0" err="1" smtClean="0">
                <a:solidFill>
                  <a:srgbClr val="EC6D29"/>
                </a:solidFill>
              </a:rPr>
              <a:t>Scientist</a:t>
            </a:r>
            <a:endParaRPr lang="en-US" dirty="0">
              <a:solidFill>
                <a:srgbClr val="EC6D29"/>
              </a:solidFill>
            </a:endParaRP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DE765592-E425-4AB3-8CD0-9A0951E5FBC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81062" y="1103697"/>
            <a:ext cx="10231437" cy="4916103"/>
          </a:xfrm>
        </p:spPr>
        <p:txBody>
          <a:bodyPr>
            <a:normAutofit/>
          </a:bodyPr>
          <a:lstStyle/>
          <a:p>
            <a:r>
              <a:rPr lang="hu-HU" sz="3200" b="1" dirty="0" smtClean="0"/>
              <a:t>Data </a:t>
            </a:r>
            <a:r>
              <a:rPr lang="hu-HU" sz="3200" b="1" dirty="0" err="1" smtClean="0"/>
              <a:t>Scientist</a:t>
            </a:r>
            <a:r>
              <a:rPr lang="hu-HU" sz="3200" b="1" dirty="0" smtClean="0"/>
              <a:t>:</a:t>
            </a:r>
          </a:p>
          <a:p>
            <a:pPr lvl="1"/>
            <a:r>
              <a:rPr lang="hu-HU" sz="2800" dirty="0" smtClean="0"/>
              <a:t>Matematikai ismeretek</a:t>
            </a:r>
          </a:p>
          <a:p>
            <a:pPr lvl="1"/>
            <a:r>
              <a:rPr lang="hu-HU" sz="2800" dirty="0" smtClean="0"/>
              <a:t>Programozói véna</a:t>
            </a:r>
          </a:p>
          <a:p>
            <a:pPr lvl="1"/>
            <a:r>
              <a:rPr lang="hu-HU" sz="2800" dirty="0" smtClean="0"/>
              <a:t>Üzleti &amp; témaspecifikus</a:t>
            </a:r>
            <a:br>
              <a:rPr lang="hu-HU" sz="2800" dirty="0" smtClean="0"/>
            </a:br>
            <a:r>
              <a:rPr lang="hu-HU" sz="2800" dirty="0" smtClean="0"/>
              <a:t>szakértelem</a:t>
            </a:r>
          </a:p>
          <a:p>
            <a:pPr lvl="1"/>
            <a:endParaRPr lang="hu-HU" sz="2800" dirty="0"/>
          </a:p>
          <a:p>
            <a:r>
              <a:rPr lang="hu-HU" sz="2800" i="1" dirty="0" smtClean="0"/>
              <a:t>„A </a:t>
            </a:r>
            <a:r>
              <a:rPr lang="hu-HU" sz="2800" i="1" dirty="0" err="1" smtClean="0"/>
              <a:t>data</a:t>
            </a:r>
            <a:r>
              <a:rPr lang="hu-HU" sz="2800" i="1" dirty="0" smtClean="0"/>
              <a:t> </a:t>
            </a:r>
            <a:r>
              <a:rPr lang="hu-HU" sz="2800" i="1" dirty="0" err="1" smtClean="0"/>
              <a:t>scientist</a:t>
            </a:r>
            <a:r>
              <a:rPr lang="hu-HU" sz="2800" i="1" dirty="0" smtClean="0"/>
              <a:t> is </a:t>
            </a:r>
            <a:r>
              <a:rPr lang="hu-HU" sz="2800" i="1" dirty="0" err="1" smtClean="0"/>
              <a:t>someone</a:t>
            </a:r>
            <a:r>
              <a:rPr lang="hu-HU" sz="2800" i="1" dirty="0" smtClean="0"/>
              <a:t/>
            </a:r>
            <a:br>
              <a:rPr lang="hu-HU" sz="2800" i="1" dirty="0" smtClean="0"/>
            </a:br>
            <a:r>
              <a:rPr lang="hu-HU" sz="2800" i="1" dirty="0" err="1" smtClean="0"/>
              <a:t>who</a:t>
            </a:r>
            <a:r>
              <a:rPr lang="hu-HU" sz="2800" i="1" dirty="0" smtClean="0"/>
              <a:t> is </a:t>
            </a:r>
            <a:r>
              <a:rPr lang="hu-HU" sz="2800" i="1" dirty="0" err="1" smtClean="0"/>
              <a:t>better</a:t>
            </a:r>
            <a:r>
              <a:rPr lang="hu-HU" sz="2800" i="1" dirty="0" smtClean="0"/>
              <a:t> </a:t>
            </a:r>
            <a:r>
              <a:rPr lang="hu-HU" sz="2800" i="1" dirty="0" err="1" smtClean="0"/>
              <a:t>at</a:t>
            </a:r>
            <a:r>
              <a:rPr lang="hu-HU" sz="2800" i="1" dirty="0" smtClean="0"/>
              <a:t> </a:t>
            </a:r>
            <a:r>
              <a:rPr lang="hu-HU" sz="2800" i="1" dirty="0" err="1" smtClean="0"/>
              <a:t>statistics</a:t>
            </a:r>
            <a:r>
              <a:rPr lang="hu-HU" sz="2800" i="1" dirty="0" smtClean="0"/>
              <a:t> </a:t>
            </a:r>
            <a:r>
              <a:rPr lang="hu-HU" sz="2800" i="1" dirty="0" err="1" smtClean="0"/>
              <a:t>than</a:t>
            </a:r>
            <a:r>
              <a:rPr lang="hu-HU" sz="2800" i="1" dirty="0" smtClean="0"/>
              <a:t/>
            </a:r>
            <a:br>
              <a:rPr lang="hu-HU" sz="2800" i="1" dirty="0" smtClean="0"/>
            </a:br>
            <a:r>
              <a:rPr lang="hu-HU" sz="2800" i="1" dirty="0" err="1" smtClean="0"/>
              <a:t>any</a:t>
            </a:r>
            <a:r>
              <a:rPr lang="hu-HU" sz="2800" i="1" dirty="0" smtClean="0"/>
              <a:t> software </a:t>
            </a:r>
            <a:r>
              <a:rPr lang="hu-HU" sz="2800" i="1" dirty="0" err="1" smtClean="0"/>
              <a:t>engineer</a:t>
            </a:r>
            <a:r>
              <a:rPr lang="hu-HU" sz="2800" i="1" dirty="0" smtClean="0"/>
              <a:t> and</a:t>
            </a:r>
            <a:br>
              <a:rPr lang="hu-HU" sz="2800" i="1" dirty="0" smtClean="0"/>
            </a:br>
            <a:r>
              <a:rPr lang="hu-HU" sz="2800" i="1" dirty="0" err="1" smtClean="0"/>
              <a:t>better</a:t>
            </a:r>
            <a:r>
              <a:rPr lang="hu-HU" sz="2800" i="1" dirty="0" smtClean="0"/>
              <a:t> </a:t>
            </a:r>
            <a:r>
              <a:rPr lang="hu-HU" sz="2800" i="1" dirty="0" err="1" smtClean="0"/>
              <a:t>at</a:t>
            </a:r>
            <a:r>
              <a:rPr lang="hu-HU" sz="2800" i="1" dirty="0" smtClean="0"/>
              <a:t> software </a:t>
            </a:r>
            <a:r>
              <a:rPr lang="hu-HU" sz="2800" i="1" dirty="0" err="1" smtClean="0"/>
              <a:t>engineering</a:t>
            </a:r>
            <a:r>
              <a:rPr lang="hu-HU" sz="2800" i="1" dirty="0" smtClean="0"/>
              <a:t/>
            </a:r>
            <a:br>
              <a:rPr lang="hu-HU" sz="2800" i="1" dirty="0" smtClean="0"/>
            </a:br>
            <a:r>
              <a:rPr lang="hu-HU" sz="2800" i="1" dirty="0" err="1" smtClean="0"/>
              <a:t>than</a:t>
            </a:r>
            <a:r>
              <a:rPr lang="hu-HU" sz="2800" i="1" dirty="0" smtClean="0"/>
              <a:t> </a:t>
            </a:r>
            <a:r>
              <a:rPr lang="hu-HU" sz="2800" i="1" dirty="0" err="1" smtClean="0"/>
              <a:t>any</a:t>
            </a:r>
            <a:r>
              <a:rPr lang="hu-HU" sz="2800" i="1" dirty="0" smtClean="0"/>
              <a:t> </a:t>
            </a:r>
            <a:r>
              <a:rPr lang="hu-HU" sz="2800" i="1" dirty="0" err="1" smtClean="0"/>
              <a:t>statistician</a:t>
            </a:r>
            <a:r>
              <a:rPr lang="hu-HU" sz="2800" i="1" dirty="0" smtClean="0"/>
              <a:t>.”</a:t>
            </a:r>
          </a:p>
          <a:p>
            <a:pPr marL="457200" lvl="1" indent="0">
              <a:buNone/>
            </a:pPr>
            <a:endParaRPr lang="hu-HU" sz="2800" dirty="0" smtClean="0"/>
          </a:p>
          <a:p>
            <a:pPr lvl="1"/>
            <a:endParaRPr lang="hu-HU" sz="2200" dirty="0"/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11" y="1409098"/>
            <a:ext cx="6698250" cy="43053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1565"/>
          <a:stretch/>
        </p:blipFill>
        <p:spPr>
          <a:xfrm>
            <a:off x="6122289" y="702886"/>
            <a:ext cx="5616972" cy="531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2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53AF27E6-2FE5-4FA0-88D7-08C531083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EC6D29"/>
                </a:solidFill>
              </a:rPr>
              <a:t>Citizen Data </a:t>
            </a:r>
            <a:r>
              <a:rPr lang="hu-HU" dirty="0" err="1" smtClean="0">
                <a:solidFill>
                  <a:srgbClr val="EC6D29"/>
                </a:solidFill>
              </a:rPr>
              <a:t>Scientist</a:t>
            </a:r>
            <a:endParaRPr lang="en-US" dirty="0">
              <a:solidFill>
                <a:srgbClr val="EC6D29"/>
              </a:solidFill>
            </a:endParaRP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DE765592-E425-4AB3-8CD0-9A0951E5FBC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81062" y="1103697"/>
            <a:ext cx="10231437" cy="4916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b="1" dirty="0" smtClean="0"/>
              <a:t>Data </a:t>
            </a:r>
            <a:r>
              <a:rPr lang="hu-HU" sz="3200" b="1" dirty="0" err="1" smtClean="0"/>
              <a:t>Scientist</a:t>
            </a:r>
            <a:r>
              <a:rPr lang="hu-HU" sz="3200" b="1" dirty="0" smtClean="0"/>
              <a:t>:</a:t>
            </a:r>
          </a:p>
          <a:p>
            <a:pPr lvl="1"/>
            <a:r>
              <a:rPr lang="hu-HU" sz="2800" dirty="0" smtClean="0"/>
              <a:t>Túl magas elvárások</a:t>
            </a:r>
          </a:p>
          <a:p>
            <a:pPr lvl="1"/>
            <a:r>
              <a:rPr lang="hu-HU" sz="2800" dirty="0" smtClean="0"/>
              <a:t>Drága szakemberek</a:t>
            </a:r>
          </a:p>
          <a:p>
            <a:pPr lvl="1"/>
            <a:r>
              <a:rPr lang="hu-HU" sz="2800" dirty="0" smtClean="0"/>
              <a:t>Kevés van belőlük</a:t>
            </a:r>
          </a:p>
          <a:p>
            <a:pPr marL="457200" lvl="1" indent="0">
              <a:buNone/>
            </a:pPr>
            <a:endParaRPr lang="hu-HU" sz="2800" dirty="0" smtClean="0"/>
          </a:p>
          <a:p>
            <a:pPr marL="0" indent="0">
              <a:buNone/>
            </a:pPr>
            <a:r>
              <a:rPr lang="hu-HU" sz="3200" b="1" dirty="0"/>
              <a:t>Citizen </a:t>
            </a:r>
            <a:r>
              <a:rPr lang="hu-HU" sz="3200" b="1" dirty="0" smtClean="0"/>
              <a:t>Data </a:t>
            </a:r>
            <a:r>
              <a:rPr lang="hu-HU" sz="3200" b="1" dirty="0" err="1"/>
              <a:t>Scientist</a:t>
            </a:r>
            <a:r>
              <a:rPr lang="hu-HU" sz="3200" b="1" dirty="0"/>
              <a:t>:</a:t>
            </a:r>
          </a:p>
          <a:p>
            <a:pPr lvl="1"/>
            <a:r>
              <a:rPr lang="hu-HU" sz="2800" dirty="0" smtClean="0"/>
              <a:t>Modelleket hoz létre</a:t>
            </a:r>
          </a:p>
          <a:p>
            <a:pPr lvl="1"/>
            <a:r>
              <a:rPr lang="hu-HU" sz="2800" dirty="0" smtClean="0"/>
              <a:t>∅ szükség programozni, ∅ a </a:t>
            </a:r>
            <a:r>
              <a:rPr lang="hu-HU" sz="2800" dirty="0" err="1" smtClean="0"/>
              <a:t>stat</a:t>
            </a:r>
            <a:r>
              <a:rPr lang="hu-HU" sz="2800" dirty="0" smtClean="0"/>
              <a:t>., vagy az analitika az elsődleges</a:t>
            </a:r>
          </a:p>
          <a:p>
            <a:pPr lvl="1"/>
            <a:r>
              <a:rPr lang="hu-HU" sz="2800" dirty="0" smtClean="0"/>
              <a:t>Segíti, megkönnyíti a többiek munkáját</a:t>
            </a:r>
          </a:p>
          <a:p>
            <a:pPr lvl="1"/>
            <a:endParaRPr lang="hu-HU" sz="2200" dirty="0"/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980" y="938596"/>
            <a:ext cx="6005512" cy="316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1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53AF27E6-2FE5-4FA0-88D7-08C531083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EC6D29"/>
                </a:solidFill>
              </a:rPr>
              <a:t>Mit csinál egy (C)DS</a:t>
            </a:r>
            <a:endParaRPr lang="en-US" dirty="0">
              <a:solidFill>
                <a:srgbClr val="EC6D29"/>
              </a:solidFill>
            </a:endParaRP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DE765592-E425-4AB3-8CD0-9A0951E5FBC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81062" y="1103697"/>
            <a:ext cx="10231437" cy="4916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b="1" dirty="0" smtClean="0"/>
              <a:t>Alap </a:t>
            </a:r>
            <a:r>
              <a:rPr lang="hu-HU" sz="3200" b="1" dirty="0" err="1" smtClean="0"/>
              <a:t>workflow</a:t>
            </a:r>
            <a:r>
              <a:rPr lang="hu-HU" sz="3200" b="1" dirty="0" smtClean="0"/>
              <a:t>:</a:t>
            </a:r>
            <a:endParaRPr lang="hu-HU" sz="3200" b="1" dirty="0"/>
          </a:p>
          <a:p>
            <a:pPr lvl="1"/>
            <a:r>
              <a:rPr lang="hu-HU" sz="2800" dirty="0" smtClean="0"/>
              <a:t>Adott 1 üzleti probléma: meg kell érteni, le kell fordítani</a:t>
            </a:r>
          </a:p>
          <a:p>
            <a:pPr lvl="1"/>
            <a:r>
              <a:rPr lang="hu-HU" sz="2800" dirty="0" smtClean="0"/>
              <a:t>Adatok vizsgálata</a:t>
            </a:r>
          </a:p>
          <a:p>
            <a:pPr lvl="1"/>
            <a:r>
              <a:rPr lang="hu-HU" sz="2800" dirty="0" smtClean="0"/>
              <a:t>Meg kell találni a célt!</a:t>
            </a:r>
          </a:p>
          <a:p>
            <a:pPr lvl="1"/>
            <a:r>
              <a:rPr lang="hu-HU" sz="2800" dirty="0" smtClean="0"/>
              <a:t>Adatok átalakítása</a:t>
            </a:r>
          </a:p>
          <a:p>
            <a:pPr lvl="1"/>
            <a:r>
              <a:rPr lang="hu-HU" sz="2800" dirty="0" smtClean="0"/>
              <a:t>Modellek létrehozása, hangolása</a:t>
            </a:r>
          </a:p>
          <a:p>
            <a:pPr lvl="1"/>
            <a:r>
              <a:rPr lang="hu-HU" sz="2800" dirty="0" err="1" smtClean="0"/>
              <a:t>Deployment</a:t>
            </a:r>
            <a:r>
              <a:rPr lang="hu-HU" sz="2800" dirty="0" smtClean="0"/>
              <a:t>, visszamérések, eredmények közlése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72" y="4513262"/>
            <a:ext cx="11126788" cy="121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6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53AF27E6-2FE5-4FA0-88D7-08C531083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EC6D29"/>
                </a:solidFill>
              </a:rPr>
              <a:t>Mit csinál egy (C)DS</a:t>
            </a:r>
            <a:endParaRPr lang="en-US" dirty="0">
              <a:solidFill>
                <a:srgbClr val="EC6D29"/>
              </a:solidFill>
            </a:endParaRP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DE765592-E425-4AB3-8CD0-9A0951E5FBC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81062" y="1103697"/>
            <a:ext cx="10231437" cy="4916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b="1" dirty="0" smtClean="0"/>
              <a:t>Alap </a:t>
            </a:r>
            <a:r>
              <a:rPr lang="hu-HU" sz="3200" b="1" dirty="0" err="1" smtClean="0"/>
              <a:t>workflow</a:t>
            </a:r>
            <a:r>
              <a:rPr lang="hu-HU" sz="3200" b="1" dirty="0" smtClean="0"/>
              <a:t>:</a:t>
            </a:r>
            <a:endParaRPr lang="hu-HU" sz="3200" b="1" dirty="0"/>
          </a:p>
          <a:p>
            <a:pPr lvl="1"/>
            <a:r>
              <a:rPr lang="hu-HU" sz="2800" dirty="0" smtClean="0"/>
              <a:t>Adott 1 üzleti probléma: meg kell érteni, le kell fordítani</a:t>
            </a:r>
          </a:p>
          <a:p>
            <a:pPr lvl="1"/>
            <a:r>
              <a:rPr lang="hu-HU" sz="2800" dirty="0" smtClean="0">
                <a:solidFill>
                  <a:schemeClr val="bg1">
                    <a:lumMod val="85000"/>
                  </a:schemeClr>
                </a:solidFill>
              </a:rPr>
              <a:t>Adatok vizsgálata</a:t>
            </a:r>
          </a:p>
          <a:p>
            <a:pPr lvl="1"/>
            <a:r>
              <a:rPr lang="hu-HU" sz="2800" dirty="0" smtClean="0"/>
              <a:t>Meg kell találni a célt!</a:t>
            </a:r>
          </a:p>
          <a:p>
            <a:pPr lvl="1"/>
            <a:r>
              <a:rPr lang="hu-HU" sz="2800" dirty="0" smtClean="0">
                <a:solidFill>
                  <a:schemeClr val="bg1">
                    <a:lumMod val="85000"/>
                  </a:schemeClr>
                </a:solidFill>
              </a:rPr>
              <a:t>Adatok átalakítása</a:t>
            </a:r>
          </a:p>
          <a:p>
            <a:pPr lvl="1"/>
            <a:r>
              <a:rPr lang="hu-HU" sz="2800" dirty="0" smtClean="0">
                <a:solidFill>
                  <a:schemeClr val="bg1">
                    <a:lumMod val="85000"/>
                  </a:schemeClr>
                </a:solidFill>
              </a:rPr>
              <a:t>Modellek létrehozása, hangolása</a:t>
            </a:r>
          </a:p>
          <a:p>
            <a:pPr lvl="1"/>
            <a:r>
              <a:rPr lang="hu-HU" sz="2800" dirty="0" err="1" smtClean="0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hu-HU" sz="2800" dirty="0" smtClean="0">
                <a:solidFill>
                  <a:schemeClr val="bg1">
                    <a:lumMod val="85000"/>
                  </a:schemeClr>
                </a:solidFill>
              </a:rPr>
              <a:t>, visszamérések, </a:t>
            </a:r>
            <a:r>
              <a:rPr lang="hu-HU" sz="2800" dirty="0" smtClean="0"/>
              <a:t>eredmények közlése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72" y="4513262"/>
            <a:ext cx="11126788" cy="121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3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53AF27E6-2FE5-4FA0-88D7-08C531083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EC6D29"/>
                </a:solidFill>
              </a:rPr>
              <a:t>Mit csinál egy (C)DS</a:t>
            </a:r>
            <a:endParaRPr lang="en-US" dirty="0">
              <a:solidFill>
                <a:srgbClr val="EC6D29"/>
              </a:solidFill>
            </a:endParaRP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DE765592-E425-4AB3-8CD0-9A0951E5FBC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81062" y="1103697"/>
            <a:ext cx="10231437" cy="4916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b="1" dirty="0" smtClean="0"/>
              <a:t>Alap </a:t>
            </a:r>
            <a:r>
              <a:rPr lang="hu-HU" sz="3200" b="1" dirty="0" err="1" smtClean="0"/>
              <a:t>workflow</a:t>
            </a:r>
            <a:r>
              <a:rPr lang="hu-HU" sz="3200" b="1" dirty="0" smtClean="0"/>
              <a:t>:</a:t>
            </a:r>
            <a:endParaRPr lang="hu-HU" sz="3200" b="1" dirty="0"/>
          </a:p>
          <a:p>
            <a:pPr lvl="1"/>
            <a:r>
              <a:rPr lang="hu-HU" sz="2800" dirty="0">
                <a:solidFill>
                  <a:schemeClr val="bg1">
                    <a:lumMod val="85000"/>
                  </a:schemeClr>
                </a:solidFill>
              </a:rPr>
              <a:t>Adott 1 üzleti probléma: meg kell érteni, le kell fordítani</a:t>
            </a:r>
          </a:p>
          <a:p>
            <a:pPr lvl="1"/>
            <a:r>
              <a:rPr lang="hu-HU" sz="2800" dirty="0"/>
              <a:t>Adatok vizsgálata</a:t>
            </a:r>
          </a:p>
          <a:p>
            <a:pPr lvl="1"/>
            <a:r>
              <a:rPr lang="hu-HU" sz="2800" dirty="0">
                <a:solidFill>
                  <a:schemeClr val="bg1">
                    <a:lumMod val="85000"/>
                  </a:schemeClr>
                </a:solidFill>
              </a:rPr>
              <a:t>Meg kell találni a célt!</a:t>
            </a:r>
          </a:p>
          <a:p>
            <a:pPr lvl="1"/>
            <a:r>
              <a:rPr lang="hu-HU" sz="2800" dirty="0"/>
              <a:t>Adatok átalakítása</a:t>
            </a:r>
          </a:p>
          <a:p>
            <a:pPr lvl="1"/>
            <a:r>
              <a:rPr lang="hu-HU" sz="2800" dirty="0">
                <a:solidFill>
                  <a:schemeClr val="bg1">
                    <a:lumMod val="85000"/>
                  </a:schemeClr>
                </a:solidFill>
              </a:rPr>
              <a:t>Modellek létrehozása, hangolása</a:t>
            </a:r>
          </a:p>
          <a:p>
            <a:pPr lvl="1"/>
            <a:r>
              <a:rPr lang="hu-HU" sz="28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hu-HU" sz="2800" dirty="0">
                <a:solidFill>
                  <a:schemeClr val="bg1">
                    <a:lumMod val="85000"/>
                  </a:schemeClr>
                </a:solidFill>
              </a:rPr>
              <a:t>, visszamérések, eredmények közlése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72" y="4513262"/>
            <a:ext cx="11126788" cy="121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1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00" y="2159000"/>
            <a:ext cx="3860800" cy="38608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56349"/>
            <a:ext cx="5000625" cy="2857500"/>
          </a:xfrm>
          <a:prstGeom prst="rect">
            <a:avLst/>
          </a:prstGeom>
        </p:spPr>
      </p:pic>
      <p:sp>
        <p:nvSpPr>
          <p:cNvPr id="6" name="Cím 5">
            <a:extLst>
              <a:ext uri="{FF2B5EF4-FFF2-40B4-BE49-F238E27FC236}">
                <a16:creationId xmlns:a16="http://schemas.microsoft.com/office/drawing/2014/main" id="{53AF27E6-2FE5-4FA0-88D7-08C531083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EC6D29"/>
                </a:solidFill>
              </a:rPr>
              <a:t>Adat</a:t>
            </a:r>
            <a:endParaRPr lang="en-US" dirty="0">
              <a:solidFill>
                <a:srgbClr val="EC6D29"/>
              </a:solidFill>
            </a:endParaRP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DE765592-E425-4AB3-8CD0-9A0951E5FBC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81063" y="1103697"/>
            <a:ext cx="6967538" cy="4916103"/>
          </a:xfrm>
        </p:spPr>
        <p:txBody>
          <a:bodyPr>
            <a:normAutofit/>
          </a:bodyPr>
          <a:lstStyle/>
          <a:p>
            <a:r>
              <a:rPr lang="hu-HU" sz="3200" b="1" dirty="0" smtClean="0"/>
              <a:t>„Data is </a:t>
            </a:r>
            <a:r>
              <a:rPr lang="hu-HU" sz="3200" b="1" dirty="0" err="1" smtClean="0"/>
              <a:t>the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new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oil</a:t>
            </a:r>
            <a:r>
              <a:rPr lang="hu-HU" sz="3200" b="1" dirty="0" smtClean="0"/>
              <a:t>”</a:t>
            </a:r>
          </a:p>
          <a:p>
            <a:r>
              <a:rPr lang="hu-HU" sz="3200" b="1" dirty="0" smtClean="0"/>
              <a:t>Hogyan, mennyit, honnan?</a:t>
            </a:r>
          </a:p>
          <a:p>
            <a:r>
              <a:rPr lang="hu-HU" sz="3200" b="1" dirty="0" smtClean="0"/>
              <a:t>Adatok vizsgálata</a:t>
            </a:r>
          </a:p>
          <a:p>
            <a:pPr lvl="1"/>
            <a:r>
              <a:rPr lang="hu-HU" sz="2800" dirty="0" smtClean="0"/>
              <a:t>Egyértelmű összefüggések</a:t>
            </a:r>
          </a:p>
          <a:p>
            <a:pPr lvl="1"/>
            <a:r>
              <a:rPr lang="hu-HU" sz="2800" dirty="0" smtClean="0"/>
              <a:t>Hiányzó, kiugró értékek</a:t>
            </a:r>
          </a:p>
          <a:p>
            <a:pPr lvl="1"/>
            <a:r>
              <a:rPr lang="hu-HU" sz="2800" dirty="0" smtClean="0"/>
              <a:t>Típusok konverziója</a:t>
            </a:r>
          </a:p>
          <a:p>
            <a:pPr lvl="1"/>
            <a:endParaRPr lang="hu-HU" sz="2800" dirty="0" smtClean="0"/>
          </a:p>
          <a:p>
            <a:r>
              <a:rPr lang="hu-HU" sz="2800" b="1" dirty="0" smtClean="0">
                <a:solidFill>
                  <a:srgbClr val="C00000"/>
                </a:solidFill>
              </a:rPr>
              <a:t>SQL, Python, R, SAS, </a:t>
            </a:r>
            <a:r>
              <a:rPr lang="hu-HU" sz="2800" b="1" dirty="0" smtClean="0">
                <a:solidFill>
                  <a:srgbClr val="002060"/>
                </a:solidFill>
              </a:rPr>
              <a:t>SPSS </a:t>
            </a:r>
            <a:r>
              <a:rPr lang="hu-HU" sz="2800" b="1" dirty="0" err="1" smtClean="0">
                <a:solidFill>
                  <a:srgbClr val="002060"/>
                </a:solidFill>
              </a:rPr>
              <a:t>Modeler</a:t>
            </a:r>
            <a:r>
              <a:rPr lang="hu-HU" sz="2800" b="1" dirty="0" smtClean="0">
                <a:solidFill>
                  <a:srgbClr val="002060"/>
                </a:solidFill>
              </a:rPr>
              <a:t>, </a:t>
            </a:r>
            <a:r>
              <a:rPr lang="hu-HU" sz="2800" b="1" dirty="0" err="1" smtClean="0">
                <a:solidFill>
                  <a:srgbClr val="002060"/>
                </a:solidFill>
              </a:rPr>
              <a:t>RapidMiner</a:t>
            </a:r>
            <a:r>
              <a:rPr lang="hu-HU" sz="2800" b="1" dirty="0" smtClean="0">
                <a:solidFill>
                  <a:srgbClr val="002060"/>
                </a:solidFill>
              </a:rPr>
              <a:t>, </a:t>
            </a:r>
            <a:r>
              <a:rPr lang="hu-HU" sz="2800" b="1" u="sng" dirty="0" smtClean="0">
                <a:solidFill>
                  <a:srgbClr val="002060"/>
                </a:solidFill>
              </a:rPr>
              <a:t>IBM Watson </a:t>
            </a:r>
            <a:r>
              <a:rPr lang="hu-HU" sz="2800" b="1" u="sng" dirty="0" err="1" smtClean="0">
                <a:solidFill>
                  <a:srgbClr val="002060"/>
                </a:solidFill>
              </a:rPr>
              <a:t>Studio</a:t>
            </a:r>
            <a:endParaRPr lang="hu-HU" sz="2800" b="1" u="sng" dirty="0" smtClean="0">
              <a:solidFill>
                <a:srgbClr val="002060"/>
              </a:solidFill>
            </a:endParaRPr>
          </a:p>
          <a:p>
            <a:pPr lvl="1"/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50000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53AF27E6-2FE5-4FA0-88D7-08C531083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EC6D29"/>
                </a:solidFill>
              </a:rPr>
              <a:t>Példa</a:t>
            </a:r>
            <a:endParaRPr lang="en-US" dirty="0">
              <a:solidFill>
                <a:srgbClr val="EC6D29"/>
              </a:solidFill>
            </a:endParaRP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DE765592-E425-4AB3-8CD0-9A0951E5FBC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81063" y="1103697"/>
            <a:ext cx="5976938" cy="4916103"/>
          </a:xfrm>
        </p:spPr>
        <p:txBody>
          <a:bodyPr>
            <a:normAutofit/>
          </a:bodyPr>
          <a:lstStyle/>
          <a:p>
            <a:r>
              <a:rPr lang="hu-HU" sz="3200" b="1" dirty="0" smtClean="0"/>
              <a:t>Banki szektorban hitelek visszafizetése</a:t>
            </a:r>
          </a:p>
          <a:p>
            <a:r>
              <a:rPr lang="hu-HU" sz="3200" b="1" dirty="0" smtClean="0"/>
              <a:t>Hitelnyújtás során ügyfelek adatainak bekérése</a:t>
            </a:r>
          </a:p>
          <a:p>
            <a:r>
              <a:rPr lang="hu-HU" sz="3200" b="1" dirty="0" smtClean="0"/>
              <a:t>Később információ a hitelvisszafizetésről</a:t>
            </a:r>
          </a:p>
          <a:p>
            <a:endParaRPr lang="hu-HU" sz="3200" b="1" dirty="0" smtClean="0"/>
          </a:p>
          <a:p>
            <a:r>
              <a:rPr lang="hu-HU" sz="3200" b="1" dirty="0" smtClean="0"/>
              <a:t>Data </a:t>
            </a:r>
            <a:r>
              <a:rPr lang="hu-HU" sz="3200" b="1" dirty="0" err="1" smtClean="0"/>
              <a:t>Refinery</a:t>
            </a:r>
            <a:endParaRPr lang="hu-HU" sz="2800" dirty="0" smtClean="0"/>
          </a:p>
          <a:p>
            <a:pPr lvl="1"/>
            <a:endParaRPr lang="hu-HU" sz="2800" dirty="0" smtClean="0"/>
          </a:p>
          <a:p>
            <a:pPr lvl="1"/>
            <a:endParaRPr lang="hu-HU" sz="28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1" y="1553298"/>
            <a:ext cx="4832854" cy="32219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76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53AF27E6-2FE5-4FA0-88D7-08C531083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EC6D29"/>
                </a:solidFill>
              </a:rPr>
              <a:t>Példa</a:t>
            </a:r>
            <a:endParaRPr lang="en-US" dirty="0">
              <a:solidFill>
                <a:srgbClr val="EC6D29"/>
              </a:solidFill>
            </a:endParaRPr>
          </a:p>
        </p:txBody>
      </p:sp>
      <p:pic>
        <p:nvPicPr>
          <p:cNvPr id="3" name="data_refine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8985"/>
          <a:stretch/>
        </p:blipFill>
        <p:spPr>
          <a:xfrm>
            <a:off x="-11530" y="0"/>
            <a:ext cx="12203529" cy="606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9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7C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75024"/>
      </a:accent1>
      <a:accent2>
        <a:srgbClr val="FEFFFF"/>
      </a:accent2>
      <a:accent3>
        <a:srgbClr val="EAEAEA"/>
      </a:accent3>
      <a:accent4>
        <a:srgbClr val="D5D5D5"/>
      </a:accent4>
      <a:accent5>
        <a:srgbClr val="C0C0C0"/>
      </a:accent5>
      <a:accent6>
        <a:srgbClr val="A9A9A9"/>
      </a:accent6>
      <a:hlink>
        <a:srgbClr val="D36D16"/>
      </a:hlink>
      <a:folHlink>
        <a:srgbClr val="D36D1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11211</TotalTime>
  <Words>370</Words>
  <Application>Microsoft Office PowerPoint</Application>
  <PresentationFormat>Szélesvásznú</PresentationFormat>
  <Paragraphs>104</Paragraphs>
  <Slides>15</Slides>
  <Notes>10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Office Theme</vt:lpstr>
      <vt:lpstr>Data Scientist  Novák Márton Clementine  2019. szeptember 27.</vt:lpstr>
      <vt:lpstr>Citizen Data Scientist</vt:lpstr>
      <vt:lpstr>Citizen Data Scientist</vt:lpstr>
      <vt:lpstr>Mit csinál egy (C)DS</vt:lpstr>
      <vt:lpstr>Mit csinál egy (C)DS</vt:lpstr>
      <vt:lpstr>Mit csinál egy (C)DS</vt:lpstr>
      <vt:lpstr>Adat</vt:lpstr>
      <vt:lpstr>Példa</vt:lpstr>
      <vt:lpstr>Példa</vt:lpstr>
      <vt:lpstr>Mit csinál egy (C)DS</vt:lpstr>
      <vt:lpstr>Modellezés</vt:lpstr>
      <vt:lpstr>IBM WS - AutoAI experiment</vt:lpstr>
      <vt:lpstr>AutoAI experiment</vt:lpstr>
      <vt:lpstr>Összegzés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Novák Márton</dc:creator>
  <cp:lastModifiedBy>Novák Márton</cp:lastModifiedBy>
  <cp:revision>451</cp:revision>
  <dcterms:created xsi:type="dcterms:W3CDTF">2017-05-12T03:59:35Z</dcterms:created>
  <dcterms:modified xsi:type="dcterms:W3CDTF">2019-09-27T11:39:22Z</dcterms:modified>
</cp:coreProperties>
</file>