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61" r:id="rId2"/>
    <p:sldId id="333" r:id="rId3"/>
    <p:sldId id="337" r:id="rId4"/>
    <p:sldId id="336" r:id="rId5"/>
    <p:sldId id="339" r:id="rId6"/>
    <p:sldId id="340" r:id="rId7"/>
    <p:sldId id="369" r:id="rId8"/>
    <p:sldId id="376" r:id="rId9"/>
    <p:sldId id="361" r:id="rId10"/>
    <p:sldId id="328" r:id="rId11"/>
    <p:sldId id="341" r:id="rId12"/>
    <p:sldId id="329" r:id="rId13"/>
    <p:sldId id="342" r:id="rId14"/>
    <p:sldId id="353" r:id="rId15"/>
    <p:sldId id="330" r:id="rId16"/>
    <p:sldId id="362" r:id="rId17"/>
    <p:sldId id="363" r:id="rId18"/>
    <p:sldId id="370" r:id="rId19"/>
    <p:sldId id="371" r:id="rId20"/>
    <p:sldId id="372" r:id="rId21"/>
    <p:sldId id="364" r:id="rId22"/>
    <p:sldId id="365" r:id="rId23"/>
    <p:sldId id="373" r:id="rId24"/>
    <p:sldId id="354" r:id="rId25"/>
    <p:sldId id="355" r:id="rId26"/>
    <p:sldId id="356" r:id="rId27"/>
    <p:sldId id="503" r:id="rId28"/>
    <p:sldId id="359" r:id="rId29"/>
    <p:sldId id="504" r:id="rId30"/>
    <p:sldId id="360" r:id="rId31"/>
    <p:sldId id="501" r:id="rId32"/>
    <p:sldId id="502" r:id="rId33"/>
    <p:sldId id="505" r:id="rId34"/>
    <p:sldId id="312" r:id="rId35"/>
    <p:sldId id="374" r:id="rId36"/>
    <p:sldId id="37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20"/>
    </p:cViewPr>
  </p:sorterViewPr>
  <p:notesViewPr>
    <p:cSldViewPr snapToGrid="0"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A6033-5A7D-447A-8BB2-61A259DD9C6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484EFF-FCEF-4D6A-8452-E0BA455DD409}">
      <dgm:prSet/>
      <dgm:spPr/>
      <dgm:t>
        <a:bodyPr/>
        <a:lstStyle/>
        <a:p>
          <a:r>
            <a:rPr lang="hu-HU"/>
            <a:t>Szélsőértékek</a:t>
          </a:r>
          <a:endParaRPr lang="en-US"/>
        </a:p>
      </dgm:t>
    </dgm:pt>
    <dgm:pt modelId="{790D4B29-5C62-4BDB-8329-38A7FC332DD4}" type="parTrans" cxnId="{20015592-C276-4EF8-83CC-6AF89D32F0AF}">
      <dgm:prSet/>
      <dgm:spPr/>
      <dgm:t>
        <a:bodyPr/>
        <a:lstStyle/>
        <a:p>
          <a:endParaRPr lang="en-US"/>
        </a:p>
      </dgm:t>
    </dgm:pt>
    <dgm:pt modelId="{592D4F65-F2C8-4F34-AF85-D32F287CE6E0}" type="sibTrans" cxnId="{20015592-C276-4EF8-83CC-6AF89D32F0AF}">
      <dgm:prSet/>
      <dgm:spPr/>
      <dgm:t>
        <a:bodyPr/>
        <a:lstStyle/>
        <a:p>
          <a:endParaRPr lang="en-US"/>
        </a:p>
      </dgm:t>
    </dgm:pt>
    <dgm:pt modelId="{0B203267-93AF-434F-98E1-D2D76BC6B138}">
      <dgm:prSet/>
      <dgm:spPr/>
      <dgm:t>
        <a:bodyPr/>
        <a:lstStyle/>
        <a:p>
          <a:r>
            <a:rPr lang="hu-HU"/>
            <a:t>Függvények</a:t>
          </a:r>
          <a:endParaRPr lang="en-US"/>
        </a:p>
      </dgm:t>
    </dgm:pt>
    <dgm:pt modelId="{6B2A3920-3522-4EED-8F3E-C68D6AF159EB}" type="parTrans" cxnId="{CCEC14A5-C3F5-466C-BA11-9F23E1D0B733}">
      <dgm:prSet/>
      <dgm:spPr/>
      <dgm:t>
        <a:bodyPr/>
        <a:lstStyle/>
        <a:p>
          <a:endParaRPr lang="en-US"/>
        </a:p>
      </dgm:t>
    </dgm:pt>
    <dgm:pt modelId="{3853EE27-6FAC-45B4-B14F-7F6D1C6E9F39}" type="sibTrans" cxnId="{CCEC14A5-C3F5-466C-BA11-9F23E1D0B733}">
      <dgm:prSet/>
      <dgm:spPr/>
      <dgm:t>
        <a:bodyPr/>
        <a:lstStyle/>
        <a:p>
          <a:endParaRPr lang="en-US"/>
        </a:p>
      </dgm:t>
    </dgm:pt>
    <dgm:pt modelId="{B37F557A-F153-4087-BD9D-70444FC29648}">
      <dgm:prSet/>
      <dgm:spPr/>
      <dgm:t>
        <a:bodyPr/>
        <a:lstStyle/>
        <a:p>
          <a:r>
            <a:rPr lang="hu-HU" dirty="0"/>
            <a:t>Érintők</a:t>
          </a:r>
        </a:p>
        <a:p>
          <a:r>
            <a:rPr lang="hu-HU" dirty="0"/>
            <a:t>Görbe alatti terület</a:t>
          </a:r>
          <a:endParaRPr lang="en-US" dirty="0"/>
        </a:p>
      </dgm:t>
    </dgm:pt>
    <dgm:pt modelId="{4F9E149E-AE37-4EAB-BC04-40BFBBBA91EF}" type="parTrans" cxnId="{12C97852-6F92-4227-B15F-B3DD72B6CD9B}">
      <dgm:prSet/>
      <dgm:spPr/>
      <dgm:t>
        <a:bodyPr/>
        <a:lstStyle/>
        <a:p>
          <a:endParaRPr lang="en-US"/>
        </a:p>
      </dgm:t>
    </dgm:pt>
    <dgm:pt modelId="{DD9ADCD7-D128-4B3F-A73F-8369E76FC100}" type="sibTrans" cxnId="{12C97852-6F92-4227-B15F-B3DD72B6CD9B}">
      <dgm:prSet/>
      <dgm:spPr/>
      <dgm:t>
        <a:bodyPr/>
        <a:lstStyle/>
        <a:p>
          <a:endParaRPr lang="en-US"/>
        </a:p>
      </dgm:t>
    </dgm:pt>
    <dgm:pt modelId="{67A2DADA-33DB-42A5-8E43-23833A35C1D4}" type="pres">
      <dgm:prSet presAssocID="{BC5A6033-5A7D-447A-8BB2-61A259DD9C62}" presName="vert0" presStyleCnt="0">
        <dgm:presLayoutVars>
          <dgm:dir/>
          <dgm:animOne val="branch"/>
          <dgm:animLvl val="lvl"/>
        </dgm:presLayoutVars>
      </dgm:prSet>
      <dgm:spPr/>
    </dgm:pt>
    <dgm:pt modelId="{FEE42CC8-47C5-4439-9390-4F069864BB9C}" type="pres">
      <dgm:prSet presAssocID="{E5484EFF-FCEF-4D6A-8452-E0BA455DD409}" presName="thickLine" presStyleLbl="alignNode1" presStyleIdx="0" presStyleCnt="3"/>
      <dgm:spPr/>
    </dgm:pt>
    <dgm:pt modelId="{F4F11E38-1862-4638-AFD8-C72952947A53}" type="pres">
      <dgm:prSet presAssocID="{E5484EFF-FCEF-4D6A-8452-E0BA455DD409}" presName="horz1" presStyleCnt="0"/>
      <dgm:spPr/>
    </dgm:pt>
    <dgm:pt modelId="{FAFFA60E-EC42-4E5C-9E0C-EA2E1FFE0E69}" type="pres">
      <dgm:prSet presAssocID="{E5484EFF-FCEF-4D6A-8452-E0BA455DD409}" presName="tx1" presStyleLbl="revTx" presStyleIdx="0" presStyleCnt="3"/>
      <dgm:spPr/>
    </dgm:pt>
    <dgm:pt modelId="{56321CEB-0A5C-4FC8-8441-2F919364884D}" type="pres">
      <dgm:prSet presAssocID="{E5484EFF-FCEF-4D6A-8452-E0BA455DD409}" presName="vert1" presStyleCnt="0"/>
      <dgm:spPr/>
    </dgm:pt>
    <dgm:pt modelId="{24DFA3EC-32DE-4E92-99C0-B380A16E2C0F}" type="pres">
      <dgm:prSet presAssocID="{0B203267-93AF-434F-98E1-D2D76BC6B138}" presName="thickLine" presStyleLbl="alignNode1" presStyleIdx="1" presStyleCnt="3"/>
      <dgm:spPr/>
    </dgm:pt>
    <dgm:pt modelId="{4EB31319-945D-41DC-9195-9874CCA23342}" type="pres">
      <dgm:prSet presAssocID="{0B203267-93AF-434F-98E1-D2D76BC6B138}" presName="horz1" presStyleCnt="0"/>
      <dgm:spPr/>
    </dgm:pt>
    <dgm:pt modelId="{4B69529B-4067-4D03-9DDB-4F091723625D}" type="pres">
      <dgm:prSet presAssocID="{0B203267-93AF-434F-98E1-D2D76BC6B138}" presName="tx1" presStyleLbl="revTx" presStyleIdx="1" presStyleCnt="3"/>
      <dgm:spPr/>
    </dgm:pt>
    <dgm:pt modelId="{733E836B-4343-481A-8E7A-C80C5B8F739B}" type="pres">
      <dgm:prSet presAssocID="{0B203267-93AF-434F-98E1-D2D76BC6B138}" presName="vert1" presStyleCnt="0"/>
      <dgm:spPr/>
    </dgm:pt>
    <dgm:pt modelId="{738239E1-104E-4C3C-B6DE-8FAEFC48781B}" type="pres">
      <dgm:prSet presAssocID="{B37F557A-F153-4087-BD9D-70444FC29648}" presName="thickLine" presStyleLbl="alignNode1" presStyleIdx="2" presStyleCnt="3"/>
      <dgm:spPr/>
    </dgm:pt>
    <dgm:pt modelId="{AE76FC0E-864A-4AFB-80D9-36E854A5819A}" type="pres">
      <dgm:prSet presAssocID="{B37F557A-F153-4087-BD9D-70444FC29648}" presName="horz1" presStyleCnt="0"/>
      <dgm:spPr/>
    </dgm:pt>
    <dgm:pt modelId="{16AE698E-A9D3-48D0-9534-0A717F1052A4}" type="pres">
      <dgm:prSet presAssocID="{B37F557A-F153-4087-BD9D-70444FC29648}" presName="tx1" presStyleLbl="revTx" presStyleIdx="2" presStyleCnt="3"/>
      <dgm:spPr/>
    </dgm:pt>
    <dgm:pt modelId="{B46D1264-37E3-4229-939F-CE4374C5A5F9}" type="pres">
      <dgm:prSet presAssocID="{B37F557A-F153-4087-BD9D-70444FC29648}" presName="vert1" presStyleCnt="0"/>
      <dgm:spPr/>
    </dgm:pt>
  </dgm:ptLst>
  <dgm:cxnLst>
    <dgm:cxn modelId="{09349121-1E6A-4BC2-9C3B-6F923E8BFFCE}" type="presOf" srcId="{B37F557A-F153-4087-BD9D-70444FC29648}" destId="{16AE698E-A9D3-48D0-9534-0A717F1052A4}" srcOrd="0" destOrd="0" presId="urn:microsoft.com/office/officeart/2008/layout/LinedList"/>
    <dgm:cxn modelId="{D3F1F52B-772F-4280-BDD4-9C0E1584583C}" type="presOf" srcId="{E5484EFF-FCEF-4D6A-8452-E0BA455DD409}" destId="{FAFFA60E-EC42-4E5C-9E0C-EA2E1FFE0E69}" srcOrd="0" destOrd="0" presId="urn:microsoft.com/office/officeart/2008/layout/LinedList"/>
    <dgm:cxn modelId="{12C97852-6F92-4227-B15F-B3DD72B6CD9B}" srcId="{BC5A6033-5A7D-447A-8BB2-61A259DD9C62}" destId="{B37F557A-F153-4087-BD9D-70444FC29648}" srcOrd="2" destOrd="0" parTransId="{4F9E149E-AE37-4EAB-BC04-40BFBBBA91EF}" sibTransId="{DD9ADCD7-D128-4B3F-A73F-8369E76FC100}"/>
    <dgm:cxn modelId="{20015592-C276-4EF8-83CC-6AF89D32F0AF}" srcId="{BC5A6033-5A7D-447A-8BB2-61A259DD9C62}" destId="{E5484EFF-FCEF-4D6A-8452-E0BA455DD409}" srcOrd="0" destOrd="0" parTransId="{790D4B29-5C62-4BDB-8329-38A7FC332DD4}" sibTransId="{592D4F65-F2C8-4F34-AF85-D32F287CE6E0}"/>
    <dgm:cxn modelId="{B897E694-0F40-4093-98D3-A986AD0DD9B7}" type="presOf" srcId="{BC5A6033-5A7D-447A-8BB2-61A259DD9C62}" destId="{67A2DADA-33DB-42A5-8E43-23833A35C1D4}" srcOrd="0" destOrd="0" presId="urn:microsoft.com/office/officeart/2008/layout/LinedList"/>
    <dgm:cxn modelId="{4F336B9D-3377-40C0-A591-DB5DA69F49DE}" type="presOf" srcId="{0B203267-93AF-434F-98E1-D2D76BC6B138}" destId="{4B69529B-4067-4D03-9DDB-4F091723625D}" srcOrd="0" destOrd="0" presId="urn:microsoft.com/office/officeart/2008/layout/LinedList"/>
    <dgm:cxn modelId="{CCEC14A5-C3F5-466C-BA11-9F23E1D0B733}" srcId="{BC5A6033-5A7D-447A-8BB2-61A259DD9C62}" destId="{0B203267-93AF-434F-98E1-D2D76BC6B138}" srcOrd="1" destOrd="0" parTransId="{6B2A3920-3522-4EED-8F3E-C68D6AF159EB}" sibTransId="{3853EE27-6FAC-45B4-B14F-7F6D1C6E9F39}"/>
    <dgm:cxn modelId="{50120519-09F3-4C39-A4EA-9C08D46EF444}" type="presParOf" srcId="{67A2DADA-33DB-42A5-8E43-23833A35C1D4}" destId="{FEE42CC8-47C5-4439-9390-4F069864BB9C}" srcOrd="0" destOrd="0" presId="urn:microsoft.com/office/officeart/2008/layout/LinedList"/>
    <dgm:cxn modelId="{A106FAC3-DD98-4013-9756-38036197ECA2}" type="presParOf" srcId="{67A2DADA-33DB-42A5-8E43-23833A35C1D4}" destId="{F4F11E38-1862-4638-AFD8-C72952947A53}" srcOrd="1" destOrd="0" presId="urn:microsoft.com/office/officeart/2008/layout/LinedList"/>
    <dgm:cxn modelId="{B4D6C3C2-9E3A-43C2-A964-D1BBBD862AEA}" type="presParOf" srcId="{F4F11E38-1862-4638-AFD8-C72952947A53}" destId="{FAFFA60E-EC42-4E5C-9E0C-EA2E1FFE0E69}" srcOrd="0" destOrd="0" presId="urn:microsoft.com/office/officeart/2008/layout/LinedList"/>
    <dgm:cxn modelId="{B99764F1-07A4-44A7-9EBE-20E597A19B51}" type="presParOf" srcId="{F4F11E38-1862-4638-AFD8-C72952947A53}" destId="{56321CEB-0A5C-4FC8-8441-2F919364884D}" srcOrd="1" destOrd="0" presId="urn:microsoft.com/office/officeart/2008/layout/LinedList"/>
    <dgm:cxn modelId="{8C5228F4-53B1-453C-B6C6-D976ED8745BC}" type="presParOf" srcId="{67A2DADA-33DB-42A5-8E43-23833A35C1D4}" destId="{24DFA3EC-32DE-4E92-99C0-B380A16E2C0F}" srcOrd="2" destOrd="0" presId="urn:microsoft.com/office/officeart/2008/layout/LinedList"/>
    <dgm:cxn modelId="{CD2FAB72-009D-4DD0-B0AA-9853006AFFE4}" type="presParOf" srcId="{67A2DADA-33DB-42A5-8E43-23833A35C1D4}" destId="{4EB31319-945D-41DC-9195-9874CCA23342}" srcOrd="3" destOrd="0" presId="urn:microsoft.com/office/officeart/2008/layout/LinedList"/>
    <dgm:cxn modelId="{41BE431D-2543-4959-8B15-9CF26889BEC6}" type="presParOf" srcId="{4EB31319-945D-41DC-9195-9874CCA23342}" destId="{4B69529B-4067-4D03-9DDB-4F091723625D}" srcOrd="0" destOrd="0" presId="urn:microsoft.com/office/officeart/2008/layout/LinedList"/>
    <dgm:cxn modelId="{232799B0-B5C1-49DE-833B-00AA48309EB7}" type="presParOf" srcId="{4EB31319-945D-41DC-9195-9874CCA23342}" destId="{733E836B-4343-481A-8E7A-C80C5B8F739B}" srcOrd="1" destOrd="0" presId="urn:microsoft.com/office/officeart/2008/layout/LinedList"/>
    <dgm:cxn modelId="{8D7C5F2D-966E-40FF-A731-C9C9B164A276}" type="presParOf" srcId="{67A2DADA-33DB-42A5-8E43-23833A35C1D4}" destId="{738239E1-104E-4C3C-B6DE-8FAEFC48781B}" srcOrd="4" destOrd="0" presId="urn:microsoft.com/office/officeart/2008/layout/LinedList"/>
    <dgm:cxn modelId="{9F40E5B4-54F8-496D-935D-5E93BFD62B69}" type="presParOf" srcId="{67A2DADA-33DB-42A5-8E43-23833A35C1D4}" destId="{AE76FC0E-864A-4AFB-80D9-36E854A5819A}" srcOrd="5" destOrd="0" presId="urn:microsoft.com/office/officeart/2008/layout/LinedList"/>
    <dgm:cxn modelId="{88530CB1-79E8-4095-A1D2-E9795640BD18}" type="presParOf" srcId="{AE76FC0E-864A-4AFB-80D9-36E854A5819A}" destId="{16AE698E-A9D3-48D0-9534-0A717F1052A4}" srcOrd="0" destOrd="0" presId="urn:microsoft.com/office/officeart/2008/layout/LinedList"/>
    <dgm:cxn modelId="{91AA8828-F1D3-403C-8E5B-C106BBF1DB6F}" type="presParOf" srcId="{AE76FC0E-864A-4AFB-80D9-36E854A5819A}" destId="{B46D1264-37E3-4229-939F-CE4374C5A5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42CC8-47C5-4439-9390-4F069864BB9C}">
      <dsp:nvSpPr>
        <dsp:cNvPr id="0" name=""/>
        <dsp:cNvSpPr/>
      </dsp:nvSpPr>
      <dsp:spPr>
        <a:xfrm>
          <a:off x="0" y="2873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FA60E-EC42-4E5C-9E0C-EA2E1FFE0E69}">
      <dsp:nvSpPr>
        <dsp:cNvPr id="0" name=""/>
        <dsp:cNvSpPr/>
      </dsp:nvSpPr>
      <dsp:spPr>
        <a:xfrm>
          <a:off x="0" y="2873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900" kern="1200"/>
            <a:t>Szélsőértékek</a:t>
          </a:r>
          <a:endParaRPr lang="en-US" sz="4900" kern="1200"/>
        </a:p>
      </dsp:txBody>
      <dsp:txXfrm>
        <a:off x="0" y="2873"/>
        <a:ext cx="6513603" cy="1959892"/>
      </dsp:txXfrm>
    </dsp:sp>
    <dsp:sp modelId="{24DFA3EC-32DE-4E92-99C0-B380A16E2C0F}">
      <dsp:nvSpPr>
        <dsp:cNvPr id="0" name=""/>
        <dsp:cNvSpPr/>
      </dsp:nvSpPr>
      <dsp:spPr>
        <a:xfrm>
          <a:off x="0" y="1962766"/>
          <a:ext cx="6513603" cy="0"/>
        </a:xfrm>
        <a:prstGeom prst="line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9529B-4067-4D03-9DDB-4F091723625D}">
      <dsp:nvSpPr>
        <dsp:cNvPr id="0" name=""/>
        <dsp:cNvSpPr/>
      </dsp:nvSpPr>
      <dsp:spPr>
        <a:xfrm>
          <a:off x="0" y="1962766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900" kern="1200"/>
            <a:t>Függvények</a:t>
          </a:r>
          <a:endParaRPr lang="en-US" sz="4900" kern="1200"/>
        </a:p>
      </dsp:txBody>
      <dsp:txXfrm>
        <a:off x="0" y="1962766"/>
        <a:ext cx="6513603" cy="1959892"/>
      </dsp:txXfrm>
    </dsp:sp>
    <dsp:sp modelId="{738239E1-104E-4C3C-B6DE-8FAEFC48781B}">
      <dsp:nvSpPr>
        <dsp:cNvPr id="0" name=""/>
        <dsp:cNvSpPr/>
      </dsp:nvSpPr>
      <dsp:spPr>
        <a:xfrm>
          <a:off x="0" y="3922659"/>
          <a:ext cx="6513603" cy="0"/>
        </a:xfrm>
        <a:prstGeom prst="line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E698E-A9D3-48D0-9534-0A717F1052A4}">
      <dsp:nvSpPr>
        <dsp:cNvPr id="0" name=""/>
        <dsp:cNvSpPr/>
      </dsp:nvSpPr>
      <dsp:spPr>
        <a:xfrm>
          <a:off x="0" y="3922659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900" kern="1200" dirty="0"/>
            <a:t>Érintők</a:t>
          </a:r>
        </a:p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900" kern="1200" dirty="0"/>
            <a:t>Görbe alatti terület</a:t>
          </a:r>
          <a:endParaRPr lang="en-US" sz="4900" kern="1200" dirty="0"/>
        </a:p>
      </dsp:txBody>
      <dsp:txXfrm>
        <a:off x="0" y="3922659"/>
        <a:ext cx="6513603" cy="195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0DF434BB-E181-4811-83C1-E2F2854C62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E71093F-3F77-4D03-BC4B-D493A97BBA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8B59-550C-4669-952C-BC65DBF8E470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6ECFFA2-4648-45D4-8DD5-4CFD480727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03A59F1-E321-456E-BB9E-2D1D19BB0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E09D8-D965-4192-B225-ED7675092A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957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48EDC-3E7C-4C94-A7A4-43ACD541C1A1}" type="datetimeFigureOut">
              <a:rPr lang="hu-HU" smtClean="0"/>
              <a:pPr/>
              <a:t>2019. 09. 26.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724C8-B14B-4AA2-8B40-648E0627ECC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44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uclidean_space" TargetMode="External"/><Relationship Id="rId3" Type="http://schemas.openxmlformats.org/officeDocument/2006/relationships/hyperlink" Target="https://en.wikipedia.org/wiki/Leibniz" TargetMode="External"/><Relationship Id="rId7" Type="http://schemas.openxmlformats.org/officeDocument/2006/relationships/hyperlink" Target="https://en.wikipedia.org/wiki/Space_curv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rivative" TargetMode="External"/><Relationship Id="rId5" Type="http://schemas.openxmlformats.org/officeDocument/2006/relationships/hyperlink" Target="https://en.wikipedia.org/wiki/Tangent" TargetMode="External"/><Relationship Id="rId4" Type="http://schemas.openxmlformats.org/officeDocument/2006/relationships/hyperlink" Target="https://en.wikipedia.org/wiki/Infinitesima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3BE83-8AC5-4E21-9A08-E139DC625EC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C473B-C5CE-4D5B-9DB9-F425F218BCA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133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hlinkClick r:id="rId3" tooltip="Leibniz"/>
              </a:rPr>
              <a:t>Leibniz</a:t>
            </a:r>
            <a:r>
              <a:rPr lang="en-US" sz="2000" dirty="0"/>
              <a:t> defined it as the line through a pair of </a:t>
            </a:r>
            <a:r>
              <a:rPr lang="en-US" sz="2000" dirty="0">
                <a:hlinkClick r:id="rId4" tooltip="Infinitesimal"/>
              </a:rPr>
              <a:t>infinitely close</a:t>
            </a:r>
            <a:r>
              <a:rPr lang="en-US" sz="2000" dirty="0"/>
              <a:t> points on the curve.</a:t>
            </a:r>
            <a:r>
              <a:rPr lang="en-US" sz="2000" baseline="30000" dirty="0">
                <a:hlinkClick r:id="rId5"/>
              </a:rPr>
              <a:t>[1]</a:t>
            </a:r>
            <a:r>
              <a:rPr lang="en-US" sz="2000" dirty="0"/>
              <a:t> More precisely, a straight line is said to be a tangent of a curve </a:t>
            </a:r>
            <a:r>
              <a:rPr lang="en-US" sz="2000" i="1" dirty="0"/>
              <a:t>y</a:t>
            </a:r>
            <a:r>
              <a:rPr lang="en-US" sz="2000" dirty="0"/>
              <a:t> = </a:t>
            </a:r>
            <a:r>
              <a:rPr lang="en-US" sz="2000" i="1" dirty="0"/>
              <a:t>f</a:t>
            </a:r>
            <a:r>
              <a:rPr lang="en-US" sz="2000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) at a point </a:t>
            </a:r>
            <a:r>
              <a:rPr lang="en-US" sz="2000" i="1" dirty="0"/>
              <a:t>x</a:t>
            </a:r>
            <a:r>
              <a:rPr lang="en-US" sz="2000" dirty="0"/>
              <a:t> = </a:t>
            </a:r>
            <a:r>
              <a:rPr lang="en-US" sz="2000" i="1" dirty="0"/>
              <a:t>c</a:t>
            </a:r>
            <a:r>
              <a:rPr lang="en-US" sz="2000" dirty="0"/>
              <a:t> on the curve if the line passes through the point (</a:t>
            </a:r>
            <a:r>
              <a:rPr lang="en-US" sz="2000" i="1" dirty="0"/>
              <a:t>c</a:t>
            </a:r>
            <a:r>
              <a:rPr lang="en-US" sz="2000" dirty="0"/>
              <a:t>, </a:t>
            </a:r>
            <a:r>
              <a:rPr lang="en-US" sz="2000" i="1" dirty="0"/>
              <a:t>f</a:t>
            </a:r>
            <a:r>
              <a:rPr lang="en-US" sz="2000" dirty="0"/>
              <a:t> (</a:t>
            </a:r>
            <a:r>
              <a:rPr lang="en-US" sz="2000" i="1" dirty="0"/>
              <a:t>c</a:t>
            </a:r>
            <a:r>
              <a:rPr lang="en-US" sz="2000" dirty="0"/>
              <a:t>)) on the curve and has slope </a:t>
            </a:r>
            <a:r>
              <a:rPr lang="en-US" sz="2000" i="1" dirty="0"/>
              <a:t>f</a:t>
            </a:r>
            <a:r>
              <a:rPr lang="en-US" sz="2000" dirty="0"/>
              <a:t> '(</a:t>
            </a:r>
            <a:r>
              <a:rPr lang="en-US" sz="2000" i="1" dirty="0"/>
              <a:t>c</a:t>
            </a:r>
            <a:r>
              <a:rPr lang="en-US" sz="2000" dirty="0"/>
              <a:t>) where </a:t>
            </a:r>
            <a:r>
              <a:rPr lang="en-US" sz="2000" i="1" dirty="0"/>
              <a:t>f</a:t>
            </a:r>
            <a:r>
              <a:rPr lang="en-US" sz="2000" dirty="0"/>
              <a:t> ' is the </a:t>
            </a:r>
            <a:r>
              <a:rPr lang="en-US" sz="2000" dirty="0">
                <a:hlinkClick r:id="rId6" tooltip="Derivative"/>
              </a:rPr>
              <a:t>derivative</a:t>
            </a:r>
            <a:r>
              <a:rPr lang="en-US" sz="2000" dirty="0"/>
              <a:t> of </a:t>
            </a:r>
            <a:r>
              <a:rPr lang="en-US" sz="2000" i="1" dirty="0"/>
              <a:t>f</a:t>
            </a:r>
            <a:r>
              <a:rPr lang="en-US" sz="2000" dirty="0"/>
              <a:t>. A similar definition applies to </a:t>
            </a:r>
            <a:r>
              <a:rPr lang="en-US" sz="2000" dirty="0">
                <a:hlinkClick r:id="rId7" tooltip="Space curve"/>
              </a:rPr>
              <a:t>space curves</a:t>
            </a:r>
            <a:r>
              <a:rPr lang="en-US" sz="2000" dirty="0"/>
              <a:t> and curves in </a:t>
            </a:r>
            <a:r>
              <a:rPr lang="en-US" sz="2000" i="1" dirty="0"/>
              <a:t>n</a:t>
            </a:r>
            <a:r>
              <a:rPr lang="en-US" sz="2000" dirty="0"/>
              <a:t>-dimensional </a:t>
            </a:r>
            <a:r>
              <a:rPr lang="en-US" sz="2000" dirty="0">
                <a:hlinkClick r:id="rId8" tooltip="Euclidean space"/>
              </a:rPr>
              <a:t>Euclidean space</a:t>
            </a:r>
            <a:r>
              <a:rPr lang="en-US" sz="2000" dirty="0"/>
              <a:t>.</a:t>
            </a:r>
            <a:endParaRPr lang="hu-HU" sz="20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42CD1-5BFD-4597-B877-76BAC416BF1A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9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42CD1-5BFD-4597-B877-76BAC416BF1A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6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9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9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9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2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6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1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4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FC73-76C1-48C9-8055-20BB0FB1E0DA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65D112-8158-410A-93FA-C487C53B1A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Straight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mple.wikipedia.org/wiki/Point_(geometry)" TargetMode="External"/><Relationship Id="rId5" Type="http://schemas.openxmlformats.org/officeDocument/2006/relationships/hyperlink" Target="https://simple.wikipedia.org/wiki/Curve" TargetMode="External"/><Relationship Id="rId4" Type="http://schemas.openxmlformats.org/officeDocument/2006/relationships/hyperlink" Target="https://simple.wikipedia.org/wiki/Lin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gtqeredm" TargetMode="External"/><Relationship Id="rId2" Type="http://schemas.openxmlformats.org/officeDocument/2006/relationships/hyperlink" Target="https://www.youtube.com/watch?v=x7hwrNSgD8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ogebra.org/m/wvry4ptr" TargetMode="External"/><Relationship Id="rId4" Type="http://schemas.openxmlformats.org/officeDocument/2006/relationships/hyperlink" Target="https://www.youtube.com/watch?v=1nUY11FmQ9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edrchsjs" TargetMode="External"/><Relationship Id="rId2" Type="http://schemas.openxmlformats.org/officeDocument/2006/relationships/hyperlink" Target="https://www.youtube.com/watch?v=ohSdtIPrRB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m/aghaxgsj" TargetMode="External"/><Relationship Id="rId5" Type="http://schemas.openxmlformats.org/officeDocument/2006/relationships/hyperlink" Target="https://www.youtube.com/watch?v=oOQGkPJ3bWk" TargetMode="External"/><Relationship Id="rId4" Type="http://schemas.openxmlformats.org/officeDocument/2006/relationships/hyperlink" Target="https://www.youtube.com/watch?v=9LLpvDeEbP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C3B6446-9390-4FB2-9966-6E4488293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256" r="13005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2"/>
    </mc:Choice>
    <mc:Fallback xmlns="">
      <p:transition spd="slow" advTm="157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Segítő kísértetek a feladatmegoldásban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 </a:t>
            </a:r>
          </a:p>
          <a:p>
            <a:r>
              <a:rPr lang="hu-HU" dirty="0"/>
              <a:t>A </a:t>
            </a:r>
            <a:r>
              <a:rPr lang="hu-HU" dirty="0" err="1"/>
              <a:t>nemlétező</a:t>
            </a:r>
            <a:r>
              <a:rPr lang="hu-HU" dirty="0"/>
              <a:t> kísértetek néha jó szolgálatot tesznek a matematikában, </a:t>
            </a:r>
          </a:p>
          <a:p>
            <a:r>
              <a:rPr lang="hu-HU" dirty="0"/>
              <a:t>https://www.youtube.com/watch?v=p1GUHQRUjd8 ,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Solve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"</a:t>
            </a:r>
            <a:r>
              <a:rPr lang="hu-HU" dirty="0" err="1"/>
              <a:t>Ghostly</a:t>
            </a:r>
            <a:r>
              <a:rPr lang="hu-HU" dirty="0"/>
              <a:t>" </a:t>
            </a:r>
            <a:r>
              <a:rPr lang="hu-HU" dirty="0" err="1"/>
              <a:t>Riddles</a:t>
            </a:r>
            <a:r>
              <a:rPr lang="hu-HU" dirty="0"/>
              <a:t>?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kísértet-teve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father left 17 goats to his three sons. His will promised 1/2 of the goats to the oldest son, 1/3 to the middle son, and 1/9 to the youngest son. But the sons could not divide 17 evenly. How did they split up the goats</a:t>
            </a:r>
            <a:r>
              <a:rPr lang="hu-HU" dirty="0"/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Kísértetek és a mozgás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Mekkora annak a kísértetnek a sebessége, amelyeik 100 km-t 1 mp alatt tesz meg? Ez több, vagy kevesebb, mint a leggyorsabb űreszköz sebessége?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Kísértetek és a mozgás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Mekkora annak a kísértetnek a sebessége, amelyeik 100 km-t 1 mp alatt tesz meg? Ez több, vagy kevesebb, mint a leggyorsabb űreszköz sebessége?</a:t>
            </a:r>
          </a:p>
          <a:p>
            <a:endParaRPr lang="hu-HU" dirty="0"/>
          </a:p>
          <a:p>
            <a:r>
              <a:rPr lang="hu-HU" dirty="0"/>
              <a:t>17 km/sec a legnagyobb sebesség, amit ember által készített eszköz elért (1977), ez volt Voyager1 űrszonda, jeleket küldött Jupiterről  és a Szaturnuszról. Mára elhagyta a Naprendszert</a:t>
            </a:r>
          </a:p>
          <a:p>
            <a:r>
              <a:rPr lang="hu-HU" dirty="0"/>
              <a:t>Összehasonlításul a fénysebesség 300 000 km/sec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És ki emlegette kísérteteket egy matematikai vitában?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George_Berkeley_by_John_Smibe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95686" y="2824163"/>
            <a:ext cx="1949252" cy="2644775"/>
          </a:xfrm>
        </p:spPr>
      </p:pic>
      <p:sp>
        <p:nvSpPr>
          <p:cNvPr id="13" name="Szöveg hely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" name="Tartalom helye 14" descr="Isaac-Newton-formulation-law-gravita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11913" y="2834602"/>
            <a:ext cx="4645025" cy="2611197"/>
          </a:xfrm>
        </p:spPr>
      </p:pic>
      <p:sp>
        <p:nvSpPr>
          <p:cNvPr id="34818" name="AutoShape 2" descr="https://cdn.britannica.com/79/152179-138-028BBA91/Isaac-Newton-formulation-law-gravit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matematikai vita a XVII. században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Newton: „az éppen eltűnőben lévő mennyiségek hányadosa”, </a:t>
            </a:r>
          </a:p>
          <a:p>
            <a:pPr lvl="0"/>
            <a:r>
              <a:rPr lang="hu-HU" dirty="0"/>
              <a:t>Berkeley: „az eltűnő kísértetek árnyéka”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Megengedhető-e, hogy két mennyiség annyira közel legyen egymáshoz, hogy az eltérésük mér ne is számítson?</a:t>
            </a:r>
          </a:p>
          <a:p>
            <a:pPr lvl="0"/>
            <a:r>
              <a:rPr lang="hu-HU" dirty="0"/>
              <a:t>Lehet-e két szám egyenlő, ha csak egy kicsit különböznek egymástól?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kísértetek száműzése a tudományból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Matematikusok  több, mint 300 éves megfeszített munkája tette lehetővé, hogy az érintőt és a hozzá elvezető fogalmakat matematikai szigorúsággal lehessen definiálni.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 kísértetek elkergetése a tanulásból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83A8C723-904A-4112-B5C6-867FAD3A9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80108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Szélsőértékek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Milyen formájú legyen a karácsonyi </a:t>
            </a:r>
            <a:r>
              <a:rPr lang="hu-HU" dirty="0" err="1"/>
              <a:t>csokidisz</a:t>
            </a:r>
            <a:r>
              <a:rPr lang="hu-HU" dirty="0"/>
              <a:t>? </a:t>
            </a:r>
          </a:p>
          <a:p>
            <a:r>
              <a:rPr lang="hu-HU" dirty="0" err="1"/>
              <a:t>Fondantból</a:t>
            </a:r>
            <a:r>
              <a:rPr lang="hu-HU" dirty="0"/>
              <a:t> készül és csokiba mártjuk. Szeretnénk, hogy minél több csoki tapadjon ugyanannyi </a:t>
            </a:r>
            <a:r>
              <a:rPr lang="hu-HU" dirty="0" err="1"/>
              <a:t>fondantra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45E6A8E-7A23-462F-A8D2-46561F4F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11"/>
            <a:ext cx="10515600" cy="1614311"/>
          </a:xfrm>
        </p:spPr>
        <p:txBody>
          <a:bodyPr>
            <a:noAutofit/>
          </a:bodyPr>
          <a:lstStyle/>
          <a:p>
            <a:br>
              <a:rPr lang="hu-HU" sz="3600" dirty="0"/>
            </a:br>
            <a:endParaRPr lang="hu-HU" sz="3600" dirty="0"/>
          </a:p>
        </p:txBody>
      </p:sp>
      <p:pic>
        <p:nvPicPr>
          <p:cNvPr id="7" name="Tartalom helye 4" descr="A képen étel, beltéri, személy, ülő látható&#10;&#10;A leírás teljesen megbízható">
            <a:extLst>
              <a:ext uri="{FF2B5EF4-FFF2-40B4-BE49-F238E27FC236}">
                <a16:creationId xmlns:a16="http://schemas.microsoft.com/office/drawing/2014/main" id="{6736BF86-7609-4683-A880-AA5C2DC50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11254" b="-1"/>
          <a:stretch/>
        </p:blipFill>
        <p:spPr>
          <a:xfrm>
            <a:off x="1266092" y="2293035"/>
            <a:ext cx="3291840" cy="2982350"/>
          </a:xfrm>
          <a:prstGeom prst="rect">
            <a:avLst/>
          </a:prstGeom>
          <a:effectLst/>
        </p:spPr>
      </p:pic>
      <p:pic>
        <p:nvPicPr>
          <p:cNvPr id="8" name="Tartalom helye 4" descr="A képen padló, étel, asztal, ülő látható&#10;&#10;A leírás teljesen megbízható">
            <a:extLst>
              <a:ext uri="{FF2B5EF4-FFF2-40B4-BE49-F238E27FC236}">
                <a16:creationId xmlns:a16="http://schemas.microsoft.com/office/drawing/2014/main" id="{05FEFA10-8987-42E4-9617-98EFECB8BC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83597" y="2293036"/>
            <a:ext cx="2533839" cy="2982349"/>
          </a:xfrm>
          <a:prstGeom prst="rect">
            <a:avLst/>
          </a:prstGeom>
          <a:effectLst/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85022BA3-10F8-4F3F-A640-373EB945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Polya conference, 2019</a:t>
            </a:r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B901FB-305F-4942-B297-053546BE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72E0AF0-AD85-4A72-8DCB-3479235D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D4DC7C4-BAE0-41F8-A086-06CA50C723B8}"/>
              </a:ext>
            </a:extLst>
          </p:cNvPr>
          <p:cNvSpPr txBox="1"/>
          <p:nvPr/>
        </p:nvSpPr>
        <p:spPr>
          <a:xfrm flipH="1">
            <a:off x="1322536" y="999066"/>
            <a:ext cx="948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Kezünkben a tudás</a:t>
            </a:r>
          </a:p>
        </p:txBody>
      </p:sp>
    </p:spTree>
    <p:extLst>
      <p:ext uri="{BB962C8B-B14F-4D97-AF65-F5344CB8AC3E}">
        <p14:creationId xmlns:p14="http://schemas.microsoft.com/office/powerpoint/2010/main" val="405714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rtalom helye 3" descr="4 utveszto">
            <a:extLst>
              <a:ext uri="{FF2B5EF4-FFF2-40B4-BE49-F238E27FC236}">
                <a16:creationId xmlns:a16="http://schemas.microsoft.com/office/drawing/2014/main" id="{4ED8D63F-7D8F-4FAB-8791-AD03E3EE1EB1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l="12809" r="6283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EC363FC-E1A1-4984-BAEE-DD059293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hu-HU" dirty="0"/>
              <a:t>Juss át a labirintuson!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F72508B-50B5-4891-B296-E36D1B3C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A szabályok, nagyon tömören:</a:t>
            </a:r>
          </a:p>
          <a:p>
            <a:pPr marL="0" indent="0">
              <a:buNone/>
            </a:pPr>
            <a:r>
              <a:rPr lang="hu-HU" sz="1800" dirty="0"/>
              <a:t>Lépj hármat és válts színt!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Bemelegítő játékos feladat a folyosón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852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8B37B998-C10C-430B-B8B0-92FEFE09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Adott terület, változó kerület</a:t>
            </a:r>
          </a:p>
        </p:txBody>
      </p:sp>
      <p:pic>
        <p:nvPicPr>
          <p:cNvPr id="11" name="Tartalom helye 10" descr="A képen beltéri, személy, padló, asztal látható&#10;&#10;A leírás teljesen megbízható">
            <a:extLst>
              <a:ext uri="{FF2B5EF4-FFF2-40B4-BE49-F238E27FC236}">
                <a16:creationId xmlns:a16="http://schemas.microsoft.com/office/drawing/2014/main" id="{D6B75348-B47E-44CE-BE68-98E53B4797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0" y="2029512"/>
            <a:ext cx="2586037" cy="3448050"/>
          </a:xfrm>
        </p:spPr>
      </p:pic>
      <p:pic>
        <p:nvPicPr>
          <p:cNvPr id="13" name="Tartalom helye 12" descr="A képen személy, beltéri, asztal, ülő látható&#10;&#10;A leírás teljesen megbízható">
            <a:extLst>
              <a:ext uri="{FF2B5EF4-FFF2-40B4-BE49-F238E27FC236}">
                <a16:creationId xmlns:a16="http://schemas.microsoft.com/office/drawing/2014/main" id="{006D04A1-F0AB-42C9-BAF1-40BF16A010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98" y="2032687"/>
            <a:ext cx="2581275" cy="3441700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BF0F036F-163F-4F43-ADC8-EA00E4D7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Polya conference, 2019</a:t>
            </a:r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6DE84D-B783-4FBE-8476-3F7F8A3C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441402-2DD5-4D69-AE2B-CFBB5BCB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952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5">
            <a:extLst>
              <a:ext uri="{FF2B5EF4-FFF2-40B4-BE49-F238E27FC236}">
                <a16:creationId xmlns:a16="http://schemas.microsoft.com/office/drawing/2014/main" id="{50A3CFA3-762A-4BEB-86ED-8DEC0E467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081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BB551B3-8A03-4972-96AC-DACDDC7A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u-HU" dirty="0"/>
              <a:t>Függvények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C79E98-67A9-4665-8843-9357612E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u-HU" sz="1800" dirty="0"/>
              <a:t>Függvényes játék Németországból, a </a:t>
            </a:r>
            <a:r>
              <a:rPr lang="hu-HU" sz="1800" dirty="0" err="1"/>
              <a:t>Mathematikum-ból</a:t>
            </a:r>
            <a:r>
              <a:rPr lang="hu-HU" sz="1800" dirty="0"/>
              <a:t>, </a:t>
            </a:r>
            <a:r>
              <a:rPr lang="hu-HU" sz="1800" dirty="0" err="1"/>
              <a:t>Giessen</a:t>
            </a:r>
            <a:endParaRPr lang="en-US" sz="18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0562A71-5C4B-467F-ABC3-F9D2607E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70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A2041D-EA36-406C-83AC-591446C1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35C6000-CBBA-45C6-A754-70C5393A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7" y="2107178"/>
            <a:ext cx="4410691" cy="3267531"/>
          </a:xfrm>
        </p:spPr>
      </p:pic>
    </p:spTree>
    <p:extLst>
      <p:ext uri="{BB962C8B-B14F-4D97-AF65-F5344CB8AC3E}">
        <p14:creationId xmlns:p14="http://schemas.microsoft.com/office/powerpoint/2010/main" val="3363665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2CEF7C-5E85-4EC7-B6B2-B0E9E26C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dirty="0"/>
              <a:t>Függvény-játék, számítógép nélkül </a:t>
            </a:r>
            <a:endParaRPr lang="en-US" sz="4000" dirty="0"/>
          </a:p>
        </p:txBody>
      </p:sp>
      <p:pic>
        <p:nvPicPr>
          <p:cNvPr id="16" name="Tartalom helye 7">
            <a:extLst>
              <a:ext uri="{FF2B5EF4-FFF2-40B4-BE49-F238E27FC236}">
                <a16:creationId xmlns:a16="http://schemas.microsoft.com/office/drawing/2014/main" id="{4CF25F0A-D1A1-4959-A058-440479566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1D2DEBCA-AEA4-4AFD-999B-C8B9840F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7052" y="694944"/>
            <a:ext cx="2716825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>
                <a:solidFill>
                  <a:schemeClr val="tx1">
                    <a:alpha val="80000"/>
                  </a:schemeClr>
                </a:solidFill>
                <a:latin typeface="Calibri" panose="020F0502020204030204"/>
              </a:rPr>
              <a:t>Polya conference, 2019</a:t>
            </a:r>
            <a:endParaRPr lang="en-US">
              <a:solidFill>
                <a:schemeClr val="tx1">
                  <a:alpha val="8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386404-C748-4988-AB2F-A011330A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6626" y="6199631"/>
            <a:ext cx="4256653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endParaRPr lang="en-US" sz="1000" kern="1200">
              <a:solidFill>
                <a:schemeClr val="tx1">
                  <a:alpha val="8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052133-E641-4E33-B674-A1A562AC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E5E38CC3-277A-45B6-A2DC-9525F4C57B38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23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237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Érintők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2F4560-8923-427B-9CCA-9DA77BF94B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  <a:r>
              <a:rPr lang="en-US" sz="3200" dirty="0">
                <a:solidFill>
                  <a:srgbClr val="FF0000"/>
                </a:solidFill>
              </a:rPr>
              <a:t> tangent is a </a:t>
            </a:r>
            <a:r>
              <a:rPr lang="en-US" sz="3200" dirty="0">
                <a:solidFill>
                  <a:srgbClr val="FF0000"/>
                </a:solidFill>
                <a:hlinkClick r:id="rId3" tooltip="Straigh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straight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hlinkClick r:id="rId4" tooltip="L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</a:t>
            </a:r>
            <a:r>
              <a:rPr lang="en-US" sz="3200" dirty="0">
                <a:solidFill>
                  <a:srgbClr val="FF0000"/>
                </a:solidFill>
              </a:rPr>
              <a:t> that touches a </a:t>
            </a:r>
            <a:r>
              <a:rPr lang="en-US" sz="3200" dirty="0">
                <a:solidFill>
                  <a:srgbClr val="FF0000"/>
                </a:solidFill>
                <a:hlinkClick r:id="rId5" tooltip="Cur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curve</a:t>
            </a:r>
            <a:r>
              <a:rPr lang="en-US" sz="3200" dirty="0">
                <a:solidFill>
                  <a:srgbClr val="FF0000"/>
                </a:solidFill>
              </a:rPr>
              <a:t> at one </a:t>
            </a:r>
            <a:r>
              <a:rPr lang="en-US" sz="3200" dirty="0">
                <a:solidFill>
                  <a:srgbClr val="FF0000"/>
                </a:solidFill>
                <a:hlinkClick r:id="rId6" tooltip="Point (geometr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hu-HU" sz="3200" dirty="0">
                <a:solidFill>
                  <a:srgbClr val="FF0000"/>
                </a:solidFill>
              </a:rPr>
              <a:t>T</a:t>
            </a:r>
            <a:r>
              <a:rPr lang="en-US" sz="3200" dirty="0">
                <a:solidFill>
                  <a:srgbClr val="FF0000"/>
                </a:solidFill>
              </a:rPr>
              <a:t>hey are both "going in the same direction</a:t>
            </a:r>
            <a:r>
              <a:rPr lang="en-US" sz="2000" dirty="0">
                <a:solidFill>
                  <a:srgbClr val="FF0000"/>
                </a:solidFill>
              </a:rPr>
              <a:t>„</a:t>
            </a:r>
            <a:r>
              <a:rPr lang="hu-HU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E40AC1-9646-405C-9EC1-83A26C1C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2F4BA2-281F-45CD-B231-F745CB35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DD06FBA-1CA1-4E6A-9585-233D6732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endParaRPr lang="hu-HU" dirty="0"/>
          </a:p>
        </p:txBody>
      </p:sp>
      <p:pic>
        <p:nvPicPr>
          <p:cNvPr id="8" name="Kép 7" descr="A képen vörös, objektum, lézer látható&#10;&#10;A leírás nagyon megbízható">
            <a:extLst>
              <a:ext uri="{FF2B5EF4-FFF2-40B4-BE49-F238E27FC236}">
                <a16:creationId xmlns:a16="http://schemas.microsoft.com/office/drawing/2014/main" id="{C7851026-7868-4E8F-BFF0-B8280BA026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5"/>
          <a:stretch/>
        </p:blipFill>
        <p:spPr>
          <a:xfrm>
            <a:off x="5297763" y="1206172"/>
            <a:ext cx="6250769" cy="42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3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 descr="A képen kültéri, égbolt, épület látható&#10;&#10;Ez egy automatikusan létrehozott leírás.">
            <a:extLst>
              <a:ext uri="{FF2B5EF4-FFF2-40B4-BE49-F238E27FC236}">
                <a16:creationId xmlns:a16="http://schemas.microsoft.com/office/drawing/2014/main" id="{69C56DD5-8D04-4887-A154-16E03C66D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b="86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68CDE2AE-1390-4D74-9F1E-D5068DEA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FFFFFF"/>
                </a:solidFill>
              </a:rPr>
              <a:t>Polya conference, 2019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13BCC4-3899-4A81-8E2C-9CAD3E8E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D20AD8-0FAD-4BBE-8137-2DF4A73A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7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 descr="A képen követés, vonat, talaj, fű látható&#10;&#10;Ez egy automatikusan létrehozott leírás.">
            <a:extLst>
              <a:ext uri="{FF2B5EF4-FFF2-40B4-BE49-F238E27FC236}">
                <a16:creationId xmlns:a16="http://schemas.microsoft.com/office/drawing/2014/main" id="{32D5D26B-6D0A-4304-B735-F88F8AE7E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2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1B6F6A59-44A8-4337-B03F-FBA371BB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FFFFFF"/>
                </a:solidFill>
              </a:rPr>
              <a:t>Polya conference, 2019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617872-6DB5-422F-889E-E8B4E6B8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27AA0F-DBA0-49E3-A59D-058BA20E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58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966EDC-9B2D-484D-B3CE-A4B6748C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/>
                </a:solidFill>
              </a:rPr>
              <a:t>Rajzoltass érintőt!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AEAAE0-B665-41B0-A642-EF47C0B7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35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72672-C0FC-44B0-A689-50935856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1"/>
                </a:solidFill>
              </a:rPr>
              <a:t>Rajzoltass érintőt!</a:t>
            </a:r>
            <a:endParaRPr lang="hu-HU" sz="27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ECA872-828D-45D8-9D53-271DC7A3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Polya conference, 2019</a:t>
            </a:r>
            <a:endParaRPr lang="hu-HU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5771E1F5-FB8A-4069-82F4-4868D480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B4AE138F-4647-4E73-8A58-40B4EB0B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Folyamatábra: Feldolgozás 4">
            <a:extLst>
              <a:ext uri="{FF2B5EF4-FFF2-40B4-BE49-F238E27FC236}">
                <a16:creationId xmlns:a16="http://schemas.microsoft.com/office/drawing/2014/main" id="{3C808691-A968-400C-BCEA-AEF488F04D83}"/>
              </a:ext>
            </a:extLst>
          </p:cNvPr>
          <p:cNvSpPr/>
          <p:nvPr/>
        </p:nvSpPr>
        <p:spPr>
          <a:xfrm>
            <a:off x="2067338" y="2239457"/>
            <a:ext cx="4028661" cy="6661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Rajzolj egy szelőt!</a:t>
            </a:r>
          </a:p>
        </p:txBody>
      </p:sp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66979BCE-213B-481C-8CD9-56F1F3F72181}"/>
              </a:ext>
            </a:extLst>
          </p:cNvPr>
          <p:cNvSpPr/>
          <p:nvPr/>
        </p:nvSpPr>
        <p:spPr>
          <a:xfrm>
            <a:off x="2067339" y="3560618"/>
            <a:ext cx="4028661" cy="8195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Végy föl két közelebbi pontot</a:t>
            </a:r>
          </a:p>
        </p:txBody>
      </p:sp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id="{E8B32984-1BE3-4447-93EB-0E53849871E1}"/>
              </a:ext>
            </a:extLst>
          </p:cNvPr>
          <p:cNvSpPr/>
          <p:nvPr/>
        </p:nvSpPr>
        <p:spPr>
          <a:xfrm>
            <a:off x="2145267" y="5035189"/>
            <a:ext cx="3966319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Rajzolj egy szelőt!</a:t>
            </a:r>
          </a:p>
        </p:txBody>
      </p:sp>
      <p:sp>
        <p:nvSpPr>
          <p:cNvPr id="8" name="Folyamatábra: Döntés 7">
            <a:extLst>
              <a:ext uri="{FF2B5EF4-FFF2-40B4-BE49-F238E27FC236}">
                <a16:creationId xmlns:a16="http://schemas.microsoft.com/office/drawing/2014/main" id="{B29CDD7E-6BC0-411C-85B1-01AF72DC77F5}"/>
              </a:ext>
            </a:extLst>
          </p:cNvPr>
          <p:cNvSpPr/>
          <p:nvPr/>
        </p:nvSpPr>
        <p:spPr>
          <a:xfrm>
            <a:off x="7923514" y="4571823"/>
            <a:ext cx="2123219" cy="153937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dirty="0"/>
          </a:p>
          <a:p>
            <a:pPr algn="ctr"/>
            <a:r>
              <a:rPr lang="hu-HU" sz="1400" dirty="0"/>
              <a:t>A két utolsó egybeesik</a:t>
            </a:r>
          </a:p>
          <a:p>
            <a:pPr algn="ctr"/>
            <a:endParaRPr lang="hu-HU" sz="1400" dirty="0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174AE46D-4EF8-4640-A5A7-F85080CCACC7}"/>
              </a:ext>
            </a:extLst>
          </p:cNvPr>
          <p:cNvCxnSpPr>
            <a:cxnSpLocks/>
          </p:cNvCxnSpPr>
          <p:nvPr/>
        </p:nvCxnSpPr>
        <p:spPr>
          <a:xfrm>
            <a:off x="4158035" y="4429551"/>
            <a:ext cx="1" cy="568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285DD8F-0BC6-4467-9B12-4F081EE4BCA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111586" y="5341513"/>
            <a:ext cx="1811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6ACACB1-3F1E-4C51-8125-6C9F98441735}"/>
              </a:ext>
            </a:extLst>
          </p:cNvPr>
          <p:cNvCxnSpPr/>
          <p:nvPr/>
        </p:nvCxnSpPr>
        <p:spPr>
          <a:xfrm>
            <a:off x="9982200" y="5341512"/>
            <a:ext cx="931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D5B77191-FEA2-43A3-9B6A-6B0E5E930E2F}"/>
              </a:ext>
            </a:extLst>
          </p:cNvPr>
          <p:cNvSpPr txBox="1"/>
          <p:nvPr/>
        </p:nvSpPr>
        <p:spPr>
          <a:xfrm>
            <a:off x="10046733" y="4998203"/>
            <a:ext cx="5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Igen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5F69E7F7-1BF5-40DD-BAA2-FD32925647AD}"/>
              </a:ext>
            </a:extLst>
          </p:cNvPr>
          <p:cNvCxnSpPr>
            <a:cxnSpLocks/>
          </p:cNvCxnSpPr>
          <p:nvPr/>
        </p:nvCxnSpPr>
        <p:spPr>
          <a:xfrm>
            <a:off x="4098670" y="2850329"/>
            <a:ext cx="0" cy="64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lyamatábra: Feldolgozás 21">
            <a:extLst>
              <a:ext uri="{FF2B5EF4-FFF2-40B4-BE49-F238E27FC236}">
                <a16:creationId xmlns:a16="http://schemas.microsoft.com/office/drawing/2014/main" id="{0995856E-979B-4216-89C8-F6C07AA58585}"/>
              </a:ext>
            </a:extLst>
          </p:cNvPr>
          <p:cNvSpPr/>
          <p:nvPr/>
        </p:nvSpPr>
        <p:spPr>
          <a:xfrm>
            <a:off x="10916021" y="5062218"/>
            <a:ext cx="875557" cy="6194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Vége</a:t>
            </a:r>
          </a:p>
        </p:txBody>
      </p:sp>
      <p:cxnSp>
        <p:nvCxnSpPr>
          <p:cNvPr id="42" name="Összekötő: szögletes 41">
            <a:extLst>
              <a:ext uri="{FF2B5EF4-FFF2-40B4-BE49-F238E27FC236}">
                <a16:creationId xmlns:a16="http://schemas.microsoft.com/office/drawing/2014/main" id="{F7FD078B-9072-4959-847E-C3D9A66C63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51817" y="1421989"/>
            <a:ext cx="1380159" cy="48864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F061C1A8-6FDF-4457-8C73-F8DD31F8ED08}"/>
              </a:ext>
            </a:extLst>
          </p:cNvPr>
          <p:cNvSpPr txBox="1"/>
          <p:nvPr/>
        </p:nvSpPr>
        <p:spPr>
          <a:xfrm>
            <a:off x="8538893" y="4127483"/>
            <a:ext cx="710553" cy="36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Nem</a:t>
            </a:r>
          </a:p>
        </p:txBody>
      </p:sp>
    </p:spTree>
    <p:extLst>
      <p:ext uri="{BB962C8B-B14F-4D97-AF65-F5344CB8AC3E}">
        <p14:creationId xmlns:p14="http://schemas.microsoft.com/office/powerpoint/2010/main" val="391516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300A65-8076-447D-943F-60C8007E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Számítógépes játékok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C27D21-9D46-4917-B6D6-7C91B5DE3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GeoGebra</a:t>
            </a:r>
            <a:r>
              <a:rPr lang="hu-HU" dirty="0"/>
              <a:t> applikációkat </a:t>
            </a:r>
            <a:r>
              <a:rPr lang="hu-HU" dirty="0" err="1"/>
              <a:t>Stettner</a:t>
            </a:r>
            <a:r>
              <a:rPr lang="hu-HU" dirty="0"/>
              <a:t> Eleonórával, a Kaposvári Egyetem professzorával együtt terveztük, és ő szerkesztette meg azokat.</a:t>
            </a:r>
          </a:p>
          <a:p>
            <a:r>
              <a:rPr lang="hu-HU" dirty="0"/>
              <a:t>Ezúton is köszönöm az együttműködés lehetőségét.</a:t>
            </a:r>
          </a:p>
        </p:txBody>
      </p:sp>
    </p:spTree>
    <p:extLst>
      <p:ext uri="{BB962C8B-B14F-4D97-AF65-F5344CB8AC3E}">
        <p14:creationId xmlns:p14="http://schemas.microsoft.com/office/powerpoint/2010/main" val="149155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Kísértetek és kísérletek függvényekkel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Munkácsy Katalin, PhD</a:t>
            </a:r>
          </a:p>
          <a:p>
            <a:r>
              <a:rPr lang="hu-HU" dirty="0"/>
              <a:t>ELTE TTK, Matematikai Intézet</a:t>
            </a:r>
          </a:p>
          <a:p>
            <a:r>
              <a:rPr lang="hu-HU" dirty="0"/>
              <a:t>Matematikatanítási és Módszertani Csoport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072A0D-FEB3-4D64-970D-B4F2BA30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hu-HU" sz="3000" dirty="0"/>
              <a:t>Az érintő meredekségének becslése kézműves módra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F810B6-C9DF-4D31-8DC3-C5803E4C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hu-HU" dirty="0"/>
              <a:t>Becslés</a:t>
            </a:r>
            <a:r>
              <a:rPr lang="en-US" dirty="0"/>
              <a:t>, Tutorial:</a:t>
            </a:r>
            <a:br>
              <a:rPr lang="hu-HU" dirty="0"/>
            </a:br>
            <a:r>
              <a:rPr lang="en-US" dirty="0"/>
              <a:t>https://www.youtube.com/watch?v=x7hwrNSgD88</a:t>
            </a:r>
          </a:p>
          <a:p>
            <a:r>
              <a:rPr lang="hu-HU" dirty="0"/>
              <a:t>Becslés</a:t>
            </a:r>
            <a:r>
              <a:rPr lang="en-US" dirty="0"/>
              <a:t>:</a:t>
            </a:r>
            <a:br>
              <a:rPr lang="hu-HU" dirty="0"/>
            </a:br>
            <a:r>
              <a:rPr lang="en-US" dirty="0"/>
              <a:t>https://www.geogebra.org/m/gtqeredm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23FC27-0A77-4A8C-82D7-D6F6C501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3229" y="6007878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Polya conference, 2019</a:t>
            </a:r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ECDB1C-208C-427A-A5D2-0024A11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4851" y="540921"/>
            <a:ext cx="5025700" cy="309201"/>
          </a:xfrm>
        </p:spPr>
        <p:txBody>
          <a:bodyPr>
            <a:norm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648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88642B-0CE7-4281-AA6D-52743D4F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hu-HU"/>
              <a:t>Határozott integrál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900EB3-100A-4532-8B9E-035C03EE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hu-HU" dirty="0"/>
            </a:br>
            <a:r>
              <a:rPr lang="hu-HU" dirty="0"/>
              <a:t>Becsüld meg a területet, Manuál:</a:t>
            </a:r>
            <a:br>
              <a:rPr lang="hu-HU" dirty="0"/>
            </a:br>
            <a:r>
              <a:rPr lang="hu-HU" dirty="0"/>
              <a:t>https://www.youtube.com/watch?v=ohSdtIPrRBk</a:t>
            </a:r>
            <a:br>
              <a:rPr lang="hu-HU" dirty="0"/>
            </a:br>
            <a:r>
              <a:rPr lang="hu-HU" dirty="0"/>
              <a:t> Becsüld meg a területet :</a:t>
            </a:r>
            <a:br>
              <a:rPr lang="hu-HU" dirty="0"/>
            </a:br>
            <a:r>
              <a:rPr lang="hu-HU" dirty="0"/>
              <a:t>https://www.geogebra.org/m/edrchsjs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BE30C2-F7E7-4FCB-A20D-FC47DEEE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3229" y="6007878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Polya conference, 2019</a:t>
            </a:r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528F0A-0D4D-4EB1-BA38-B2518B02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4851" y="540921"/>
            <a:ext cx="5025700" cy="309201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2B4BC4-0809-44F1-888F-02BEA111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2301" y="443732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186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4CC985-235A-410A-B47D-603D02FC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ámítógép, laptop, asztal látható&#10;&#10;Automatikusan generált leírás">
            <a:extLst>
              <a:ext uri="{FF2B5EF4-FFF2-40B4-BE49-F238E27FC236}">
                <a16:creationId xmlns:a16="http://schemas.microsoft.com/office/drawing/2014/main" id="{DF07E2F7-E766-4034-89EA-D0035B275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20" y="2016125"/>
            <a:ext cx="6135684" cy="3449638"/>
          </a:xfrm>
        </p:spPr>
      </p:pic>
    </p:spTree>
    <p:extLst>
      <p:ext uri="{BB962C8B-B14F-4D97-AF65-F5344CB8AC3E}">
        <p14:creationId xmlns:p14="http://schemas.microsoft.com/office/powerpoint/2010/main" val="410783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Kísértetek elmenekülnek …</a:t>
            </a:r>
          </a:p>
        </p:txBody>
      </p:sp>
      <p:pic>
        <p:nvPicPr>
          <p:cNvPr id="4" name="Tartalom helye 3" descr="kisertet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6156" y="2526224"/>
            <a:ext cx="6524786" cy="2665708"/>
          </a:xfrm>
        </p:spPr>
      </p:pic>
    </p:spTree>
    <p:extLst>
      <p:ext uri="{BB962C8B-B14F-4D97-AF65-F5344CB8AC3E}">
        <p14:creationId xmlns:p14="http://schemas.microsoft.com/office/powerpoint/2010/main" val="631223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5">
            <a:extLst>
              <a:ext uri="{FF2B5EF4-FFF2-40B4-BE49-F238E27FC236}">
                <a16:creationId xmlns:a16="http://schemas.microsoft.com/office/drawing/2014/main" id="{89FF1FF1-6DE9-4E52-900E-B4452B033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r="42650" b="1"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A09EBC0-6EF2-45A0-AD6B-4DFAE250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387728"/>
            <a:ext cx="3817563" cy="1676603"/>
          </a:xfrm>
        </p:spPr>
        <p:txBody>
          <a:bodyPr>
            <a:noAutofit/>
          </a:bodyPr>
          <a:lstStyle/>
          <a:p>
            <a:r>
              <a:rPr lang="hu-HU" sz="2400" dirty="0"/>
              <a:t>Köszönöm figyelmeteket!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 err="1"/>
              <a:t>katalin.munkacsy</a:t>
            </a:r>
            <a:br>
              <a:rPr lang="hu-HU" sz="2400" dirty="0"/>
            </a:br>
            <a:r>
              <a:rPr lang="hu-HU" sz="2400" dirty="0"/>
              <a:t>@gmail.com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C76B9F-8189-44F1-8B23-DB362F06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403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42E5E8-A849-4CDE-8456-533B4BE7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u-HU">
                <a:solidFill>
                  <a:schemeClr val="accent1"/>
                </a:solidFill>
              </a:rPr>
              <a:t>Appendix 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A89B77-5388-43A7-A086-6621BC6E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hu-HU" sz="2200"/>
              <a:t>Érintő meredekség becslése bemutató:</a:t>
            </a:r>
          </a:p>
          <a:p>
            <a:r>
              <a:rPr lang="hu-HU" sz="2200" u="sng">
                <a:hlinkClick r:id="rId2"/>
              </a:rPr>
              <a:t>https://www.youtube.com/watch?v=x7hwrNSgD88</a:t>
            </a:r>
            <a:endParaRPr lang="hu-HU" sz="2200"/>
          </a:p>
          <a:p>
            <a:r>
              <a:rPr lang="hu-HU" sz="2200"/>
              <a:t>Érintő meredekség becslése:</a:t>
            </a:r>
          </a:p>
          <a:p>
            <a:r>
              <a:rPr lang="hu-HU" sz="2200" u="sng">
                <a:hlinkClick r:id="rId3"/>
              </a:rPr>
              <a:t>https://www.geogebra.org/m/gtqeredm</a:t>
            </a:r>
            <a:endParaRPr lang="hu-HU" sz="2200"/>
          </a:p>
          <a:p>
            <a:r>
              <a:rPr lang="hu-HU" sz="2200"/>
              <a:t>Adott függvény pontonkénti deriváltja és a derivált függvény bemutató:</a:t>
            </a:r>
          </a:p>
          <a:p>
            <a:r>
              <a:rPr lang="hu-HU" sz="2200" u="sng">
                <a:hlinkClick r:id="rId4"/>
              </a:rPr>
              <a:t>https://www.youtube.com/watch?v=1nUY11FmQ9g</a:t>
            </a:r>
            <a:endParaRPr lang="hu-HU" sz="2200"/>
          </a:p>
          <a:p>
            <a:r>
              <a:rPr lang="hu-HU" sz="2200"/>
              <a:t>Adott függvény pontonkénti deriváltja és a derivált függvény:</a:t>
            </a:r>
          </a:p>
          <a:p>
            <a:r>
              <a:rPr lang="hu-HU" sz="2200" u="sng">
                <a:hlinkClick r:id="rId5"/>
              </a:rPr>
              <a:t>https://www.geogebra.org/m/wvry4ptr</a:t>
            </a:r>
            <a:endParaRPr lang="hu-HU" sz="2200"/>
          </a:p>
          <a:p>
            <a:endParaRPr lang="hu-HU" sz="220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A95DA1-90E1-4857-A786-65DC13B0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Polya conference, 2019</a:t>
            </a:r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7C777E-A5D8-4EA4-82D4-A89CEA24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125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3D8525FF-1A31-43D6-B6AD-1ECC4ED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u-HU">
                <a:solidFill>
                  <a:schemeClr val="accent1"/>
                </a:solidFill>
              </a:rPr>
              <a:t>Appendix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DC0D62-EB04-4421-9F85-BAFDFCCD8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hu-HU" sz="2200"/>
              <a:t>Terület becslése bemutató:</a:t>
            </a:r>
          </a:p>
          <a:p>
            <a:r>
              <a:rPr lang="hu-HU" sz="2200">
                <a:hlinkClick r:id="rId2"/>
              </a:rPr>
              <a:t>https://www.youtube.com/watch?v=ohSdtIPrRBk</a:t>
            </a:r>
            <a:endParaRPr lang="hu-HU" sz="2200"/>
          </a:p>
          <a:p>
            <a:r>
              <a:rPr lang="hu-HU" sz="2200"/>
              <a:t>Terület becslése:</a:t>
            </a:r>
          </a:p>
          <a:p>
            <a:r>
              <a:rPr lang="hu-HU" sz="2200">
                <a:hlinkClick r:id="rId3"/>
              </a:rPr>
              <a:t>https://www.geogebra.org/m/edrchsjs</a:t>
            </a:r>
            <a:endParaRPr lang="hu-HU" sz="2200"/>
          </a:p>
          <a:p>
            <a:r>
              <a:rPr lang="hu-HU" sz="2200"/>
              <a:t>Integrálfüggvény1 bemutató:</a:t>
            </a:r>
          </a:p>
          <a:p>
            <a:r>
              <a:rPr lang="hu-HU" sz="2200">
                <a:hlinkClick r:id="rId4"/>
              </a:rPr>
              <a:t>https://www.youtube.com/watch?v=9LLpvDeEbP8</a:t>
            </a:r>
            <a:endParaRPr lang="hu-HU" sz="2200"/>
          </a:p>
          <a:p>
            <a:r>
              <a:rPr lang="hu-HU" sz="2200"/>
              <a:t>Integrálfüggvény2 bemutató:</a:t>
            </a:r>
          </a:p>
          <a:p>
            <a:r>
              <a:rPr lang="hu-HU" sz="2200">
                <a:hlinkClick r:id="rId5"/>
              </a:rPr>
              <a:t>https://www.youtube.com/watch?v=oOQGkPJ3bWk</a:t>
            </a:r>
            <a:endParaRPr lang="hu-HU" sz="2200"/>
          </a:p>
          <a:p>
            <a:r>
              <a:rPr lang="hu-HU" sz="2200"/>
              <a:t>Integrálfüggvény2:</a:t>
            </a:r>
          </a:p>
          <a:p>
            <a:r>
              <a:rPr lang="hu-HU" sz="2200">
                <a:hlinkClick r:id="rId6"/>
              </a:rPr>
              <a:t>https://www.geogebra.org/m/aghaxgsj</a:t>
            </a:r>
            <a:endParaRPr lang="hu-HU" sz="2200"/>
          </a:p>
          <a:p>
            <a:endParaRPr lang="hu-HU" sz="220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48DA8004-EDF2-4C41-9644-A76BFBB6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Polya conference, 2019</a:t>
            </a:r>
            <a:endParaRPr 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2A2D9C3D-FE13-4F87-9586-B5F89EE0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24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Mivel foglalkozik a matematikadidaktika?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Hogyan tanítsuk a matematikát?</a:t>
            </a:r>
          </a:p>
          <a:p>
            <a:pPr lvl="1"/>
            <a:r>
              <a:rPr lang="hu-HU" dirty="0"/>
              <a:t>különböző területeit</a:t>
            </a:r>
          </a:p>
          <a:p>
            <a:pPr lvl="1"/>
            <a:r>
              <a:rPr lang="hu-HU" dirty="0"/>
              <a:t>különböző tanulói csoportokat</a:t>
            </a:r>
          </a:p>
          <a:p>
            <a:r>
              <a:rPr lang="hu-HU" dirty="0"/>
              <a:t>Miért jók a játékok?</a:t>
            </a:r>
          </a:p>
          <a:p>
            <a:r>
              <a:rPr lang="hu-HU" dirty="0"/>
              <a:t>Milyen játékokat alkalmazzunk az oktatási kísérletekben?</a:t>
            </a:r>
          </a:p>
          <a:p>
            <a:r>
              <a:rPr lang="hu-HU" dirty="0"/>
              <a:t>Két nemzetközi együttműködésben végzett kísérletünk: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ctrTitle"/>
          </p:nvPr>
        </p:nvSpPr>
        <p:spPr bwMode="auto">
          <a:xfrm>
            <a:off x="1208689" y="2604322"/>
            <a:ext cx="9144000" cy="238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dirty="0" err="1"/>
              <a:t>Mathematics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Making</a:t>
            </a:r>
            <a:r>
              <a:rPr lang="hu-HU" dirty="0"/>
              <a:t>, </a:t>
            </a:r>
            <a:r>
              <a:rPr lang="hu-HU" dirty="0" err="1"/>
              <a:t>MiMa</a:t>
            </a:r>
            <a:endParaRPr lang="hu-HU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31801" y="6308726"/>
            <a:ext cx="11233151" cy="549275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MiMa</a:t>
            </a:r>
            <a:r>
              <a:rPr lang="en-GB" dirty="0"/>
              <a:t> Mathematics in the Making  -  Project n. 539872-LLP- I-2013– I-IT-COMENIUS-CMP </a:t>
            </a:r>
            <a:endParaRPr lang="it-IT" dirty="0"/>
          </a:p>
        </p:txBody>
      </p:sp>
      <p:pic>
        <p:nvPicPr>
          <p:cNvPr id="34820" name="Immagin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67" y="333375"/>
            <a:ext cx="302471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1" y="5516563"/>
            <a:ext cx="1142576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Motivating, Orienting and Modeling Invention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r>
              <a:rPr lang="en-US" b="1" dirty="0"/>
              <a:t>2nd International Conference on Heuristics: </a:t>
            </a:r>
            <a:endParaRPr lang="en-US" dirty="0"/>
          </a:p>
          <a:p>
            <a:pPr>
              <a:buNone/>
            </a:pPr>
            <a:r>
              <a:rPr lang="en-US" b="1" dirty="0" err="1"/>
              <a:t>Balatonfüred</a:t>
            </a:r>
            <a:r>
              <a:rPr lang="en-US" b="1" dirty="0"/>
              <a:t>, August 30 – September 1, 2019</a:t>
            </a:r>
            <a:endParaRPr lang="hu-HU" b="1" dirty="0"/>
          </a:p>
          <a:p>
            <a:pPr>
              <a:buNone/>
            </a:pPr>
            <a:endParaRPr lang="hu-HU" b="1" dirty="0"/>
          </a:p>
          <a:p>
            <a:pPr>
              <a:buNone/>
            </a:pPr>
            <a:r>
              <a:rPr lang="en-US" sz="2000" i="1" dirty="0"/>
              <a:t>August 30, 2019, 09:45 - 12:30, Friday Morning Program</a:t>
            </a:r>
          </a:p>
          <a:p>
            <a:endParaRPr lang="hu-HU" dirty="0"/>
          </a:p>
          <a:p>
            <a:pPr>
              <a:buNone/>
            </a:pPr>
            <a:r>
              <a:rPr lang="hu-HU" dirty="0"/>
              <a:t> </a:t>
            </a:r>
            <a:r>
              <a:rPr lang="hu-HU" b="1" i="1" dirty="0"/>
              <a:t>Computer </a:t>
            </a:r>
            <a:r>
              <a:rPr lang="hu-HU" b="1" i="1" dirty="0" err="1"/>
              <a:t>Assisted</a:t>
            </a:r>
            <a:r>
              <a:rPr lang="hu-HU" b="1" i="1" dirty="0"/>
              <a:t> </a:t>
            </a:r>
            <a:r>
              <a:rPr lang="hu-HU" b="1" i="1" dirty="0" err="1"/>
              <a:t>Heuristic</a:t>
            </a:r>
            <a:r>
              <a:rPr lang="hu-HU" b="1" i="1" dirty="0"/>
              <a:t> </a:t>
            </a:r>
            <a:r>
              <a:rPr lang="hu-HU" b="1" i="1" dirty="0" err="1"/>
              <a:t>Learning</a:t>
            </a:r>
            <a:r>
              <a:rPr lang="hu-HU" b="1" i="1" dirty="0"/>
              <a:t> of </a:t>
            </a:r>
            <a:r>
              <a:rPr lang="hu-HU" b="1" i="1" dirty="0" err="1"/>
              <a:t>Analysis</a:t>
            </a:r>
            <a:r>
              <a:rPr lang="hu-HU" b="1" i="1" dirty="0"/>
              <a:t>  </a:t>
            </a:r>
          </a:p>
          <a:p>
            <a:pPr>
              <a:buNone/>
            </a:pPr>
            <a:br>
              <a:rPr lang="hu-HU" i="1" dirty="0"/>
            </a:br>
            <a:r>
              <a:rPr lang="hu-HU" dirty="0"/>
              <a:t>                         Katalin Munkácsy, Eötvös Loránd University </a:t>
            </a:r>
          </a:p>
          <a:p>
            <a:pPr>
              <a:buNone/>
            </a:pPr>
            <a:r>
              <a:rPr lang="hu-HU" dirty="0"/>
              <a:t>			      Eleonóra </a:t>
            </a:r>
            <a:r>
              <a:rPr lang="hu-HU" dirty="0" err="1"/>
              <a:t>Stettner</a:t>
            </a:r>
            <a:r>
              <a:rPr lang="hu-HU" dirty="0"/>
              <a:t>, Kaposvár University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CD6F21-3A23-4278-A806-C8F150D0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begin learning calculus</a:t>
            </a:r>
            <a:r>
              <a:rPr lang="hu-HU" sz="40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075A4B9-2C4D-4F1C-8591-31B2E01BA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/>
              <a:t>Rigor in Calculus</a:t>
            </a:r>
          </a:p>
          <a:p>
            <a:r>
              <a:rPr lang="hu-HU" sz="2000"/>
              <a:t>Series and functions</a:t>
            </a:r>
          </a:p>
          <a:p>
            <a:r>
              <a:rPr lang="hu-HU" sz="2000"/>
              <a:t>Continuity</a:t>
            </a:r>
          </a:p>
          <a:p>
            <a:r>
              <a:rPr lang="hu-HU" sz="2000"/>
              <a:t>Limits, finite limits at finite</a:t>
            </a:r>
          </a:p>
          <a:p>
            <a:r>
              <a:rPr lang="hu-HU" sz="2000"/>
              <a:t>Derivative</a:t>
            </a:r>
          </a:p>
          <a:p>
            <a:r>
              <a:rPr lang="hu-HU" sz="2000"/>
              <a:t>Integral</a:t>
            </a:r>
          </a:p>
          <a:p>
            <a:endParaRPr lang="hu-HU" sz="2000"/>
          </a:p>
          <a:p>
            <a:endParaRPr lang="hu-HU" sz="200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CE7D7DA-161A-4F17-B535-53EC0D94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dirty="0" err="1"/>
              <a:t>Heuristics</a:t>
            </a:r>
            <a:r>
              <a:rPr lang="hu-HU" sz="2000" dirty="0"/>
              <a:t> </a:t>
            </a:r>
            <a:r>
              <a:rPr lang="hu-HU" sz="2000" dirty="0" err="1"/>
              <a:t>method</a:t>
            </a:r>
            <a:endParaRPr lang="hu-HU" sz="2000" dirty="0"/>
          </a:p>
          <a:p>
            <a:pPr marL="514350" indent="-514350">
              <a:buFont typeface="+mj-lt"/>
              <a:buAutoNum type="arabicPeriod"/>
            </a:pPr>
            <a:r>
              <a:rPr lang="hu-HU" sz="2000" dirty="0"/>
              <a:t>Minima-maxima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000" dirty="0" err="1"/>
              <a:t>Area</a:t>
            </a:r>
            <a:r>
              <a:rPr lang="hu-HU" sz="2000" dirty="0"/>
              <a:t> </a:t>
            </a:r>
            <a:r>
              <a:rPr lang="hu-HU" sz="2000" dirty="0" err="1"/>
              <a:t>under</a:t>
            </a:r>
            <a:r>
              <a:rPr lang="hu-HU" sz="2000" dirty="0"/>
              <a:t> the </a:t>
            </a:r>
            <a:r>
              <a:rPr lang="hu-HU" sz="2000" dirty="0" err="1"/>
              <a:t>curve</a:t>
            </a:r>
            <a:endParaRPr lang="hu-HU" sz="2000" dirty="0"/>
          </a:p>
          <a:p>
            <a:pPr marL="971550" lvl="1" indent="-514350">
              <a:buFont typeface="+mj-lt"/>
              <a:buAutoNum type="alphaLcParenR"/>
            </a:pPr>
            <a:r>
              <a:rPr lang="hu-HU" sz="2000" dirty="0" err="1"/>
              <a:t>Area</a:t>
            </a:r>
            <a:endParaRPr lang="hu-HU" sz="2000" dirty="0"/>
          </a:p>
          <a:p>
            <a:pPr marL="971550" lvl="1" indent="-514350">
              <a:buFont typeface="+mj-lt"/>
              <a:buAutoNum type="alphaLcParenR"/>
            </a:pPr>
            <a:r>
              <a:rPr lang="hu-HU" sz="2000" dirty="0" err="1"/>
              <a:t>Infinity</a:t>
            </a:r>
            <a:endParaRPr lang="hu-HU" sz="2000" dirty="0"/>
          </a:p>
          <a:p>
            <a:pPr marL="971550" lvl="1" indent="-514350">
              <a:buFont typeface="+mj-lt"/>
              <a:buAutoNum type="alphaLcParenR"/>
            </a:pPr>
            <a:r>
              <a:rPr lang="hu-HU" sz="2000" dirty="0" err="1"/>
              <a:t>Functions</a:t>
            </a:r>
            <a:endParaRPr lang="hu-HU" sz="2000" dirty="0"/>
          </a:p>
          <a:p>
            <a:pPr marL="971550" lvl="1" indent="-514350">
              <a:buFont typeface="+mj-lt"/>
              <a:buAutoNum type="alphaLcParenR"/>
            </a:pPr>
            <a:r>
              <a:rPr lang="hu-HU" sz="2000" dirty="0"/>
              <a:t>Limit </a:t>
            </a:r>
            <a:r>
              <a:rPr lang="hu-HU" sz="2000" dirty="0" err="1"/>
              <a:t>at</a:t>
            </a:r>
            <a:r>
              <a:rPr lang="hu-HU" sz="2000" dirty="0"/>
              <a:t> </a:t>
            </a:r>
            <a:r>
              <a:rPr lang="hu-HU" sz="2000" dirty="0" err="1"/>
              <a:t>infinity</a:t>
            </a:r>
            <a:r>
              <a:rPr lang="hu-HU" sz="2000" dirty="0"/>
              <a:t>, </a:t>
            </a:r>
            <a:r>
              <a:rPr lang="hu-HU" sz="2000" dirty="0" err="1"/>
              <a:t>infinity</a:t>
            </a:r>
            <a:r>
              <a:rPr lang="hu-HU" sz="2000" dirty="0"/>
              <a:t> </a:t>
            </a:r>
            <a:r>
              <a:rPr lang="hu-HU" sz="2000" dirty="0" err="1"/>
              <a:t>as</a:t>
            </a:r>
            <a:r>
              <a:rPr lang="hu-HU" sz="2000" dirty="0"/>
              <a:t> a limit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000" dirty="0" err="1"/>
              <a:t>Tangent</a:t>
            </a:r>
            <a:endParaRPr lang="hu-HU" sz="2000" dirty="0"/>
          </a:p>
          <a:p>
            <a:pPr marL="514350" indent="-514350">
              <a:buFont typeface="+mj-lt"/>
              <a:buAutoNum type="arabicPeriod"/>
            </a:pPr>
            <a:r>
              <a:rPr lang="hu-HU" sz="2000" dirty="0" err="1"/>
              <a:t>Finding</a:t>
            </a:r>
            <a:r>
              <a:rPr lang="hu-HU" sz="2000" dirty="0"/>
              <a:t> Maxima and Minima </a:t>
            </a:r>
            <a:r>
              <a:rPr lang="hu-HU" sz="2000" dirty="0" err="1"/>
              <a:t>using</a:t>
            </a:r>
            <a:r>
              <a:rPr lang="hu-HU" sz="2000" dirty="0"/>
              <a:t> </a:t>
            </a:r>
            <a:r>
              <a:rPr lang="hu-HU" sz="2000" dirty="0" err="1"/>
              <a:t>Derivatives</a:t>
            </a:r>
            <a:endParaRPr lang="hu-HU" sz="2000" dirty="0"/>
          </a:p>
          <a:p>
            <a:endParaRPr lang="hu-HU" sz="2000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9C3DD3F-B7FA-41FE-B1FC-4237961E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Polya conference, 2019</a:t>
            </a:r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329A8DE-2E63-4ACB-AFE3-0DE74520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B7056B2-4E39-464B-89C2-F8ADAF6D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661D-97D5-44BD-8AC7-CB89B11806E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91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CAD6C0-13F1-4534-BDF3-12798F90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Kísértetek márpedig nincsenek!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AE98AD-507D-435F-B829-18D10805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És ha lennének?</a:t>
            </a:r>
          </a:p>
          <a:p>
            <a:r>
              <a:rPr lang="hu-HU" dirty="0"/>
              <a:t>Segítő kísértetek a feladatmegoldásban</a:t>
            </a:r>
          </a:p>
          <a:p>
            <a:r>
              <a:rPr lang="hu-HU" dirty="0"/>
              <a:t>A kísértet-teve</a:t>
            </a:r>
          </a:p>
          <a:p>
            <a:r>
              <a:rPr lang="hu-HU" dirty="0"/>
              <a:t>Kísértetek és a mozgás</a:t>
            </a:r>
          </a:p>
          <a:p>
            <a:r>
              <a:rPr lang="hu-HU" dirty="0"/>
              <a:t>És ki emlegette kísérteteket egy matematikai vitában?</a:t>
            </a:r>
          </a:p>
          <a:p>
            <a:r>
              <a:rPr lang="hu-HU" dirty="0"/>
              <a:t>A kísértetek száműzése a tudományból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819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 ha lennének kísértetek?</a:t>
            </a:r>
          </a:p>
        </p:txBody>
      </p:sp>
      <p:pic>
        <p:nvPicPr>
          <p:cNvPr id="4" name="Tartalom helye 3" descr="kisertet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6156" y="2526224"/>
            <a:ext cx="6524786" cy="26657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871</Words>
  <Application>Microsoft Office PowerPoint</Application>
  <PresentationFormat>Szélesvásznú</PresentationFormat>
  <Paragraphs>149</Paragraphs>
  <Slides>36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Calibri</vt:lpstr>
      <vt:lpstr>Gill Sans MT</vt:lpstr>
      <vt:lpstr>Galéria</vt:lpstr>
      <vt:lpstr>PowerPoint-bemutató</vt:lpstr>
      <vt:lpstr>Juss át a labirintuson!</vt:lpstr>
      <vt:lpstr>Kísértetek és kísérletek függvényekkel</vt:lpstr>
      <vt:lpstr>Mivel foglalkozik a matematikadidaktika?</vt:lpstr>
      <vt:lpstr>Mathematics in the Making, MiMa</vt:lpstr>
      <vt:lpstr>Motivating, Orienting and Modeling Invention</vt:lpstr>
      <vt:lpstr>How to begin learning calculus?</vt:lpstr>
      <vt:lpstr>Kísértetek márpedig nincsenek!</vt:lpstr>
      <vt:lpstr>És ha lennének kísértetek?</vt:lpstr>
      <vt:lpstr>Segítő kísértetek a feladatmegoldásban</vt:lpstr>
      <vt:lpstr>A kísértet-teve</vt:lpstr>
      <vt:lpstr>Kísértetek és a mozgás</vt:lpstr>
      <vt:lpstr>Kísértetek és a mozgás</vt:lpstr>
      <vt:lpstr>És ki emlegette kísérteteket egy matematikai vitában?</vt:lpstr>
      <vt:lpstr>Egy matematikai vita a XVII. században</vt:lpstr>
      <vt:lpstr>A kísértetek száműzése a tudományból</vt:lpstr>
      <vt:lpstr>A kísértetek elkergetése a tanulásból</vt:lpstr>
      <vt:lpstr>Szélsőértékek </vt:lpstr>
      <vt:lpstr> </vt:lpstr>
      <vt:lpstr>Adott terület, változó kerület</vt:lpstr>
      <vt:lpstr>Függvények</vt:lpstr>
      <vt:lpstr>PowerPoint-bemutató</vt:lpstr>
      <vt:lpstr>Függvény-játék, számítógép nélkül </vt:lpstr>
      <vt:lpstr>Érintők</vt:lpstr>
      <vt:lpstr>PowerPoint-bemutató</vt:lpstr>
      <vt:lpstr>PowerPoint-bemutató</vt:lpstr>
      <vt:lpstr>Rajzoltass érintőt!</vt:lpstr>
      <vt:lpstr>Rajzoltass érintőt!</vt:lpstr>
      <vt:lpstr>Számítógépes játékok</vt:lpstr>
      <vt:lpstr>Az érintő meredekségének becslése kézműves módra</vt:lpstr>
      <vt:lpstr>Határozott integrál</vt:lpstr>
      <vt:lpstr>PowerPoint-bemutató</vt:lpstr>
      <vt:lpstr>A Kísértetek elmenekülnek …</vt:lpstr>
      <vt:lpstr>Köszönöm figyelmeteket!  katalin.munkacsy @gmail.com </vt:lpstr>
      <vt:lpstr>Appendix 1</vt:lpstr>
      <vt:lpstr>Appendix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Anna Luca Vecsei</dc:creator>
  <cp:lastModifiedBy>Anna Luca Vecsei</cp:lastModifiedBy>
  <cp:revision>9</cp:revision>
  <dcterms:created xsi:type="dcterms:W3CDTF">2019-09-26T12:41:16Z</dcterms:created>
  <dcterms:modified xsi:type="dcterms:W3CDTF">2019-09-26T13:13:50Z</dcterms:modified>
</cp:coreProperties>
</file>